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80" r:id="rId4"/>
    <p:sldId id="283" r:id="rId5"/>
    <p:sldId id="288" r:id="rId6"/>
    <p:sldId id="285" r:id="rId7"/>
    <p:sldId id="258" r:id="rId8"/>
    <p:sldId id="259" r:id="rId9"/>
    <p:sldId id="260" r:id="rId10"/>
    <p:sldId id="261" r:id="rId11"/>
    <p:sldId id="274" r:id="rId12"/>
    <p:sldId id="273" r:id="rId13"/>
    <p:sldId id="275" r:id="rId14"/>
    <p:sldId id="262" r:id="rId15"/>
    <p:sldId id="276" r:id="rId16"/>
    <p:sldId id="265" r:id="rId17"/>
    <p:sldId id="287" r:id="rId18"/>
    <p:sldId id="266" r:id="rId19"/>
    <p:sldId id="267" r:id="rId20"/>
    <p:sldId id="289" r:id="rId21"/>
    <p:sldId id="268" r:id="rId22"/>
    <p:sldId id="290" r:id="rId23"/>
    <p:sldId id="272" r:id="rId24"/>
    <p:sldId id="292" r:id="rId25"/>
    <p:sldId id="293" r:id="rId26"/>
    <p:sldId id="294" r:id="rId27"/>
    <p:sldId id="295" r:id="rId28"/>
    <p:sldId id="296" r:id="rId29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7F009-B71C-42A1-BE08-B01F94516232}" type="datetimeFigureOut">
              <a:rPr lang="en-GB" smtClean="0"/>
              <a:t>05/07/2012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E39EA-9991-41A8-9998-375AF838E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464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This may indicate high levels of guess work, a distractor that is especially appealing to the more capable candidates, or in some cases a miscoded response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E39EA-9991-41A8-9998-375AF838E1E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460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The candidates are grouped by ability. Top left: the highest performing group performs best. Top right: no clear trend. Bottom left: a weak positive trend. Bottom right: the lowest performing group performs best. This is a cause for concern.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E39EA-9991-41A8-9998-375AF838E1E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873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Psychometrics: Exam Analysis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David Hope</a:t>
            </a:r>
          </a:p>
          <a:p>
            <a:r>
              <a:rPr lang="en-GB" dirty="0" smtClean="0"/>
              <a:t>david.hope@ed.ac.uk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756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statistics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Mean</a:t>
            </a:r>
          </a:p>
          <a:p>
            <a:pPr lvl="1"/>
            <a:r>
              <a:rPr lang="en-GB" dirty="0" smtClean="0"/>
              <a:t> </a:t>
            </a:r>
            <a:r>
              <a:rPr lang="en-GB" dirty="0"/>
              <a:t>The mean is a measure of central tendency (the sum of scores divided by the number of </a:t>
            </a:r>
            <a:r>
              <a:rPr lang="en-GB" dirty="0" smtClean="0"/>
              <a:t>scores)</a:t>
            </a:r>
          </a:p>
          <a:p>
            <a:pPr lvl="1"/>
            <a:r>
              <a:rPr lang="en-GB" dirty="0" smtClean="0"/>
              <a:t>A </a:t>
            </a:r>
            <a:r>
              <a:rPr lang="en-GB" dirty="0"/>
              <a:t>high mean indicates most candidates performed well on the exam or </a:t>
            </a:r>
            <a:r>
              <a:rPr lang="en-GB" dirty="0" smtClean="0"/>
              <a:t>item</a:t>
            </a:r>
          </a:p>
          <a:p>
            <a:r>
              <a:rPr lang="en-GB" dirty="0" smtClean="0"/>
              <a:t>Median</a:t>
            </a:r>
          </a:p>
          <a:p>
            <a:pPr lvl="1"/>
            <a:r>
              <a:rPr lang="en-GB" dirty="0" smtClean="0"/>
              <a:t>The score or case separating the bottom and top half of the scores</a:t>
            </a:r>
          </a:p>
          <a:p>
            <a:pPr lvl="1"/>
            <a:r>
              <a:rPr lang="en-GB" dirty="0" smtClean="0"/>
              <a:t>The median (unlike the mean) is not heavily influenced by a small number of significant outliers</a:t>
            </a:r>
          </a:p>
        </p:txBody>
      </p:sp>
    </p:spTree>
    <p:extLst>
      <p:ext uri="{BB962C8B-B14F-4D97-AF65-F5344CB8AC3E}">
        <p14:creationId xmlns:p14="http://schemas.microsoft.com/office/powerpoint/2010/main" val="23595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statistics – Exam interpretation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Mean</a:t>
            </a:r>
          </a:p>
          <a:p>
            <a:pPr lvl="1"/>
            <a:r>
              <a:rPr lang="en-GB" dirty="0" smtClean="0"/>
              <a:t>The mean is a very useful indicator of difficulty</a:t>
            </a:r>
          </a:p>
          <a:p>
            <a:pPr lvl="1"/>
            <a:r>
              <a:rPr lang="en-GB" dirty="0" smtClean="0"/>
              <a:t>Did candidates perform better than expected?</a:t>
            </a:r>
          </a:p>
          <a:p>
            <a:pPr lvl="1"/>
            <a:r>
              <a:rPr lang="en-GB" dirty="0" smtClean="0"/>
              <a:t>Or did they struggle on items predicted to be easy?</a:t>
            </a:r>
          </a:p>
          <a:p>
            <a:r>
              <a:rPr lang="en-GB" dirty="0" smtClean="0"/>
              <a:t>Median</a:t>
            </a:r>
          </a:p>
          <a:p>
            <a:pPr lvl="1"/>
            <a:r>
              <a:rPr lang="en-GB" dirty="0" smtClean="0"/>
              <a:t>When there are lots of outliers the median may be more useful than the mean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181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Statistics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Standard Deviation (SD)</a:t>
            </a:r>
          </a:p>
          <a:p>
            <a:pPr lvl="1"/>
            <a:r>
              <a:rPr lang="en-GB" dirty="0" smtClean="0"/>
              <a:t>A measure of dispersion</a:t>
            </a:r>
          </a:p>
          <a:p>
            <a:pPr lvl="1"/>
            <a:r>
              <a:rPr lang="en-GB" dirty="0" smtClean="0"/>
              <a:t>A high SD indicates greater dispersal around the mean</a:t>
            </a:r>
          </a:p>
          <a:p>
            <a:r>
              <a:rPr lang="en-GB" dirty="0" smtClean="0"/>
              <a:t>Range</a:t>
            </a:r>
          </a:p>
          <a:p>
            <a:pPr lvl="1"/>
            <a:r>
              <a:rPr lang="en-GB" dirty="0" smtClean="0"/>
              <a:t>A measure of dispersion</a:t>
            </a:r>
          </a:p>
          <a:p>
            <a:pPr lvl="1"/>
            <a:r>
              <a:rPr lang="en-GB" dirty="0" smtClean="0"/>
              <a:t>Calculated by subtracting the lowest score from the highest score</a:t>
            </a:r>
          </a:p>
          <a:p>
            <a:r>
              <a:rPr lang="en-GB" dirty="0" smtClean="0"/>
              <a:t>Min &amp; Max</a:t>
            </a:r>
          </a:p>
          <a:p>
            <a:pPr lvl="1"/>
            <a:r>
              <a:rPr lang="en-GB" dirty="0" smtClean="0"/>
              <a:t>The lowest and highest scores in the exam respectively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977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Statistics – Exam interpretation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Standard Deviation</a:t>
            </a:r>
          </a:p>
          <a:p>
            <a:pPr lvl="1"/>
            <a:r>
              <a:rPr lang="en-GB" dirty="0" smtClean="0"/>
              <a:t>Where this is low candidate performance is very homogenous</a:t>
            </a:r>
          </a:p>
          <a:p>
            <a:pPr lvl="1"/>
            <a:r>
              <a:rPr lang="en-GB" dirty="0" smtClean="0"/>
              <a:t>This will likely cause many problems</a:t>
            </a:r>
          </a:p>
          <a:p>
            <a:pPr lvl="1"/>
            <a:r>
              <a:rPr lang="en-GB" dirty="0" smtClean="0"/>
              <a:t>A high SD is useful</a:t>
            </a:r>
          </a:p>
          <a:p>
            <a:r>
              <a:rPr lang="en-GB" dirty="0" smtClean="0"/>
              <a:t>Range</a:t>
            </a:r>
          </a:p>
          <a:p>
            <a:pPr lvl="1"/>
            <a:r>
              <a:rPr lang="en-GB" dirty="0" smtClean="0"/>
              <a:t>Similar to SD </a:t>
            </a:r>
          </a:p>
          <a:p>
            <a:pPr lvl="1"/>
            <a:r>
              <a:rPr lang="en-GB" dirty="0" smtClean="0"/>
              <a:t>Less useful as it is heavily influenced by outliers</a:t>
            </a:r>
          </a:p>
          <a:p>
            <a:r>
              <a:rPr lang="en-GB" dirty="0" smtClean="0"/>
              <a:t>Min/Max</a:t>
            </a:r>
          </a:p>
          <a:p>
            <a:pPr lvl="1"/>
            <a:r>
              <a:rPr lang="en-GB" dirty="0" smtClean="0"/>
              <a:t>Establishes how your best and worst performers did</a:t>
            </a:r>
          </a:p>
          <a:p>
            <a:pPr lvl="1"/>
            <a:r>
              <a:rPr lang="en-GB" dirty="0" smtClean="0"/>
              <a:t>What is the exam ‘floor’?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88633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Cronbach’s</a:t>
            </a:r>
            <a:r>
              <a:rPr lang="en-GB" dirty="0" smtClean="0"/>
              <a:t> alpha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 measure of internal consistency</a:t>
            </a:r>
          </a:p>
          <a:p>
            <a:pPr lvl="1"/>
            <a:r>
              <a:rPr lang="en-GB" dirty="0" smtClean="0"/>
              <a:t>Are the questions on the exam testing the same area?</a:t>
            </a:r>
          </a:p>
          <a:p>
            <a:pPr lvl="1"/>
            <a:r>
              <a:rPr lang="en-GB" dirty="0" smtClean="0"/>
              <a:t>Typically we want the number to be in excess of 0.7</a:t>
            </a:r>
          </a:p>
          <a:p>
            <a:r>
              <a:rPr lang="en-GB" dirty="0" smtClean="0"/>
              <a:t>Many have criticized this statistic with good reason – but it remains commonly used</a:t>
            </a:r>
          </a:p>
          <a:p>
            <a:r>
              <a:rPr lang="en-GB" dirty="0" smtClean="0"/>
              <a:t>External bodies often evaluate exams this way – and some will require improvement where the statistic is poor</a:t>
            </a:r>
          </a:p>
        </p:txBody>
      </p:sp>
    </p:spTree>
    <p:extLst>
      <p:ext uri="{BB962C8B-B14F-4D97-AF65-F5344CB8AC3E}">
        <p14:creationId xmlns:p14="http://schemas.microsoft.com/office/powerpoint/2010/main" val="60944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statistic – Exam interpretation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Cronbach’s</a:t>
            </a:r>
            <a:r>
              <a:rPr lang="en-GB" dirty="0" smtClean="0"/>
              <a:t> alpha</a:t>
            </a:r>
          </a:p>
          <a:p>
            <a:pPr lvl="1"/>
            <a:r>
              <a:rPr lang="en-GB" dirty="0" smtClean="0"/>
              <a:t>Where the number is low (&lt; .7 and even more so &lt;.6) this indicates exam wide problems and a lack of consistency</a:t>
            </a:r>
          </a:p>
          <a:p>
            <a:pPr lvl="1"/>
            <a:r>
              <a:rPr lang="en-GB" dirty="0" smtClean="0"/>
              <a:t>Where the number is very high (&gt;.9) this indicates the exam has oversampled from a single domain</a:t>
            </a:r>
          </a:p>
          <a:p>
            <a:pPr lvl="1"/>
            <a:r>
              <a:rPr lang="en-GB" dirty="0" smtClean="0"/>
              <a:t>Evaluating the individual questions is the best solution if the value is problematic</a:t>
            </a:r>
          </a:p>
          <a:p>
            <a:pPr lvl="1"/>
            <a:r>
              <a:rPr lang="en-GB" dirty="0" smtClean="0"/>
              <a:t>Low variability is a major cause of problems with alpha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85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Discrimination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Exams are intended to discriminate</a:t>
            </a:r>
          </a:p>
          <a:p>
            <a:pPr lvl="1"/>
            <a:r>
              <a:rPr lang="en-GB" dirty="0" smtClean="0"/>
              <a:t>Will the question separate the good from the bad?</a:t>
            </a:r>
          </a:p>
          <a:p>
            <a:pPr lvl="1"/>
            <a:r>
              <a:rPr lang="en-GB" dirty="0" smtClean="0"/>
              <a:t>Discrimination </a:t>
            </a:r>
            <a:r>
              <a:rPr lang="en-GB" dirty="0"/>
              <a:t>measures the capacity for an item to distinguish between high and low performers on a </a:t>
            </a:r>
            <a:r>
              <a:rPr lang="en-GB" dirty="0" smtClean="0"/>
              <a:t>test</a:t>
            </a:r>
          </a:p>
          <a:p>
            <a:pPr lvl="1"/>
            <a:r>
              <a:rPr lang="en-GB" dirty="0" smtClean="0"/>
              <a:t>Items which do not discriminate well are not helping us determine candidate performance</a:t>
            </a:r>
          </a:p>
        </p:txBody>
      </p:sp>
    </p:spTree>
    <p:extLst>
      <p:ext uri="{BB962C8B-B14F-4D97-AF65-F5344CB8AC3E}">
        <p14:creationId xmlns:p14="http://schemas.microsoft.com/office/powerpoint/2010/main" val="44819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Discrimination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Higher numbers are better</a:t>
            </a:r>
          </a:p>
          <a:p>
            <a:pPr lvl="1"/>
            <a:r>
              <a:rPr lang="en-GB" dirty="0"/>
              <a:t>A NEGATIVE number is especially worrisome</a:t>
            </a:r>
          </a:p>
          <a:p>
            <a:pPr lvl="1"/>
            <a:r>
              <a:rPr lang="en-GB" dirty="0"/>
              <a:t>This means it discriminates in the wrong direction</a:t>
            </a:r>
          </a:p>
          <a:p>
            <a:pPr lvl="1"/>
            <a:r>
              <a:rPr lang="en-GB" dirty="0"/>
              <a:t>Candidates who do well overall perform worse at this </a:t>
            </a:r>
            <a:r>
              <a:rPr lang="en-GB" dirty="0" smtClean="0"/>
              <a:t>question</a:t>
            </a:r>
          </a:p>
          <a:p>
            <a:pPr lvl="1"/>
            <a:r>
              <a:rPr lang="en-GB" dirty="0" smtClean="0"/>
              <a:t>Values worse than -0.1 usually indicate a serious problem with the question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5788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Facility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Facility indicates the proportion of candidates who got the question correct</a:t>
            </a:r>
          </a:p>
          <a:p>
            <a:r>
              <a:rPr lang="en-GB" dirty="0" smtClean="0"/>
              <a:t>Requires interpretation for multi-mark questions</a:t>
            </a:r>
          </a:p>
          <a:p>
            <a:r>
              <a:rPr lang="en-GB" dirty="0" smtClean="0"/>
              <a:t>It is always worth looking at those questions which have very high or very low facility</a:t>
            </a:r>
          </a:p>
        </p:txBody>
      </p:sp>
    </p:spTree>
    <p:extLst>
      <p:ext uri="{BB962C8B-B14F-4D97-AF65-F5344CB8AC3E}">
        <p14:creationId xmlns:p14="http://schemas.microsoft.com/office/powerpoint/2010/main" val="860095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Item-total correlation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Scores on a question are correlated with exam scores</a:t>
            </a:r>
          </a:p>
          <a:p>
            <a:pPr lvl="1"/>
            <a:r>
              <a:rPr lang="en-GB" dirty="0" smtClean="0"/>
              <a:t>Higher values mean the candidates who do well at this question do well overall</a:t>
            </a:r>
          </a:p>
          <a:p>
            <a:pPr lvl="1"/>
            <a:r>
              <a:rPr lang="en-GB" dirty="0" smtClean="0"/>
              <a:t>When values are close to zero the question tells us nothing about overall performance</a:t>
            </a:r>
          </a:p>
          <a:p>
            <a:pPr lvl="1"/>
            <a:r>
              <a:rPr lang="en-GB" dirty="0" smtClean="0"/>
              <a:t>When values are NEGATIVE this means candidates who do well on this question do badly overall</a:t>
            </a:r>
          </a:p>
        </p:txBody>
      </p:sp>
    </p:spTree>
    <p:extLst>
      <p:ext uri="{BB962C8B-B14F-4D97-AF65-F5344CB8AC3E}">
        <p14:creationId xmlns:p14="http://schemas.microsoft.com/office/powerpoint/2010/main" val="251591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Our exams are information</a:t>
            </a:r>
          </a:p>
          <a:p>
            <a:r>
              <a:rPr lang="en-GB" dirty="0" smtClean="0"/>
              <a:t>How much information is in a given exam?</a:t>
            </a:r>
          </a:p>
          <a:p>
            <a:r>
              <a:rPr lang="en-GB" dirty="0" smtClean="0"/>
              <a:t>Or a given question?</a:t>
            </a:r>
          </a:p>
          <a:p>
            <a:r>
              <a:rPr lang="en-GB" dirty="0" smtClean="0"/>
              <a:t>How can we get more information from our assessment?</a:t>
            </a:r>
            <a:endParaRPr lang="en-GB" dirty="0"/>
          </a:p>
          <a:p>
            <a:r>
              <a:rPr lang="en-GB" dirty="0" smtClean="0"/>
              <a:t>How can we ensure our information is correct?</a:t>
            </a:r>
          </a:p>
        </p:txBody>
      </p:sp>
    </p:spTree>
    <p:extLst>
      <p:ext uri="{BB962C8B-B14F-4D97-AF65-F5344CB8AC3E}">
        <p14:creationId xmlns:p14="http://schemas.microsoft.com/office/powerpoint/2010/main" val="289205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Summarizing group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divide all candidates into four ability groups and rank them from worst to best</a:t>
            </a:r>
          </a:p>
          <a:p>
            <a:r>
              <a:rPr lang="en-GB" dirty="0" smtClean="0"/>
              <a:t>Ideally there should be a steady increase in score from the worst to the best group</a:t>
            </a:r>
          </a:p>
          <a:p>
            <a:r>
              <a:rPr lang="en-GB" dirty="0" smtClean="0"/>
              <a:t>If this does not occur there is likely a problem in the question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652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Testing Group Performance</a:t>
            </a:r>
            <a:endParaRPr lang="en-GB" dirty="0"/>
          </a:p>
        </p:txBody>
      </p:sp>
      <p:grpSp>
        <p:nvGrpSpPr>
          <p:cNvPr id="3" name="Group 2"/>
          <p:cNvGrpSpPr/>
          <p:nvPr/>
        </p:nvGrpSpPr>
        <p:grpSpPr>
          <a:xfrm>
            <a:off x="1981200" y="1262063"/>
            <a:ext cx="4968712" cy="4452938"/>
            <a:chOff x="1400269" y="1262062"/>
            <a:chExt cx="5981606" cy="5360689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0269" y="3889076"/>
              <a:ext cx="2657475" cy="2733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4400" y="1262062"/>
              <a:ext cx="2590800" cy="2647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9224" y="1290637"/>
              <a:ext cx="2562225" cy="2619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4400" y="3946226"/>
              <a:ext cx="2657475" cy="2676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1585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It is usually helpful to review what option candidates chose</a:t>
            </a:r>
          </a:p>
          <a:p>
            <a:r>
              <a:rPr lang="en-GB" dirty="0" smtClean="0"/>
              <a:t>Ideally candidates who got the question wrong should be evenly distributed among all the incorrect distractor questions</a:t>
            </a:r>
          </a:p>
          <a:p>
            <a:r>
              <a:rPr lang="en-GB" dirty="0" smtClean="0"/>
              <a:t>In practice this is rare</a:t>
            </a:r>
          </a:p>
          <a:p>
            <a:r>
              <a:rPr lang="en-GB" dirty="0" smtClean="0"/>
              <a:t>BUT looking at the most popular distractors can provide information on why candidates answered in this way</a:t>
            </a:r>
          </a:p>
          <a:p>
            <a:r>
              <a:rPr lang="en-GB" dirty="0" smtClean="0"/>
              <a:t>If most candidates pick the same (wrong) answer this suggests a misconception or even a miscoding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621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Common Problems with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Most assessment items rely on variability for many of these statistics</a:t>
            </a:r>
          </a:p>
          <a:p>
            <a:r>
              <a:rPr lang="en-GB" dirty="0" smtClean="0"/>
              <a:t>Low internal consistency is usually the biggest issue</a:t>
            </a:r>
          </a:p>
          <a:p>
            <a:r>
              <a:rPr lang="en-GB" dirty="0" smtClean="0"/>
              <a:t>Low discrimination or low item-total correlations indicate poorly performing questions</a:t>
            </a:r>
          </a:p>
          <a:p>
            <a:r>
              <a:rPr lang="en-GB" dirty="0" smtClean="0"/>
              <a:t>Questions where every candidate scores 100% can reduce the effectiveness of the exam</a:t>
            </a:r>
          </a:p>
          <a:p>
            <a:r>
              <a:rPr lang="en-GB" dirty="0" smtClean="0"/>
              <a:t>It is very common in our exams for a large proportion of the paper to have 20% or more questions answered correctly by over 90% of an (often 250 strong) student body</a:t>
            </a:r>
          </a:p>
        </p:txBody>
      </p:sp>
    </p:spTree>
    <p:extLst>
      <p:ext uri="{BB962C8B-B14F-4D97-AF65-F5344CB8AC3E}">
        <p14:creationId xmlns:p14="http://schemas.microsoft.com/office/powerpoint/2010/main" val="44917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Routine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Considerably shorter (generally less than 10 pages as opposed to over 100)</a:t>
            </a:r>
          </a:p>
          <a:p>
            <a:r>
              <a:rPr lang="en-GB" dirty="0" smtClean="0"/>
              <a:t>Easily searchable</a:t>
            </a:r>
          </a:p>
          <a:p>
            <a:r>
              <a:rPr lang="en-GB" dirty="0" smtClean="0"/>
              <a:t>Highlights good as well as bad questions</a:t>
            </a:r>
          </a:p>
          <a:p>
            <a:r>
              <a:rPr lang="en-GB" dirty="0" smtClean="0"/>
              <a:t>Retains the same information as the earlier version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734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Page provides a histogram and density plot of scores along with key statistics about the exam</a:t>
            </a:r>
          </a:p>
          <a:p>
            <a:r>
              <a:rPr lang="en-GB" dirty="0" smtClean="0"/>
              <a:t>The </a:t>
            </a:r>
            <a:r>
              <a:rPr lang="en-GB" dirty="0" err="1" smtClean="0"/>
              <a:t>Cronbach’s</a:t>
            </a:r>
            <a:r>
              <a:rPr lang="en-GB" dirty="0" smtClean="0"/>
              <a:t> alpha is especially important</a:t>
            </a:r>
          </a:p>
        </p:txBody>
      </p:sp>
    </p:spTree>
    <p:extLst>
      <p:ext uri="{BB962C8B-B14F-4D97-AF65-F5344CB8AC3E}">
        <p14:creationId xmlns:p14="http://schemas.microsoft.com/office/powerpoint/2010/main" val="2180851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This provides key statistics on each question</a:t>
            </a:r>
          </a:p>
          <a:p>
            <a:r>
              <a:rPr lang="en-GB" dirty="0" smtClean="0"/>
              <a:t>Problematic items are highlighted</a:t>
            </a:r>
          </a:p>
          <a:p>
            <a:r>
              <a:rPr lang="en-GB" dirty="0" smtClean="0"/>
              <a:t>By using the ‘filter’ buttons (the arrows on the first row) you can sort smallest to largest or largest to smallest</a:t>
            </a:r>
          </a:p>
          <a:p>
            <a:r>
              <a:rPr lang="en-GB" dirty="0" smtClean="0"/>
              <a:t>This allows you to look at the best questions as well as the worst</a:t>
            </a:r>
          </a:p>
          <a:p>
            <a:r>
              <a:rPr lang="en-GB" dirty="0" smtClean="0"/>
              <a:t>You can also search for keywords and so bring up only questions from a particular section of the exam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2380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This lists the options selected by the candidates</a:t>
            </a:r>
          </a:p>
          <a:p>
            <a:r>
              <a:rPr lang="en-GB" dirty="0" smtClean="0"/>
              <a:t>It provides the number of questions (variables) and students (observations)</a:t>
            </a:r>
          </a:p>
          <a:p>
            <a:r>
              <a:rPr lang="en-GB" dirty="0" smtClean="0"/>
              <a:t>Each question is named and appears in order</a:t>
            </a:r>
          </a:p>
          <a:p>
            <a:r>
              <a:rPr lang="en-GB" dirty="0" smtClean="0"/>
              <a:t>‘n’ is the total, missing is the number of missing cases, and unique is how many options were chosen</a:t>
            </a:r>
          </a:p>
          <a:p>
            <a:r>
              <a:rPr lang="en-GB" dirty="0" smtClean="0"/>
              <a:t>The next set of numbers gives the option, followed by the raw number and percentage in brackets</a:t>
            </a:r>
          </a:p>
          <a:p>
            <a:r>
              <a:rPr lang="en-GB" dirty="0" smtClean="0"/>
              <a:t>For the first question in this example 4 people selected 0 (6%) while 66 people selected 1 (94%)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34055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Post-exam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can provide support in revising questions, interpreting examination scores and assessing the key statistics</a:t>
            </a:r>
          </a:p>
          <a:p>
            <a:r>
              <a:rPr lang="en-GB" dirty="0" smtClean="0"/>
              <a:t>I attend post-exam assessment panels and exam boards and can attend any informal meeting to review exam performance</a:t>
            </a:r>
          </a:p>
          <a:p>
            <a:r>
              <a:rPr lang="en-GB" dirty="0" smtClean="0"/>
              <a:t>If there are specific things not in a report you would like to see done this can </a:t>
            </a:r>
            <a:r>
              <a:rPr lang="en-GB" smtClean="0"/>
              <a:t>be arranged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317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for Psychometrics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does the exam tell us about our students?</a:t>
            </a:r>
          </a:p>
          <a:p>
            <a:r>
              <a:rPr lang="en-GB" dirty="0" smtClean="0"/>
              <a:t>Was the exam well designed?</a:t>
            </a:r>
          </a:p>
          <a:p>
            <a:r>
              <a:rPr lang="en-GB" dirty="0" smtClean="0"/>
              <a:t>Do the questions ‘work’?</a:t>
            </a:r>
          </a:p>
          <a:p>
            <a:r>
              <a:rPr lang="en-GB" dirty="0" smtClean="0"/>
              <a:t>Can we separate the good candidates from the bad?</a:t>
            </a:r>
          </a:p>
          <a:p>
            <a:r>
              <a:rPr lang="en-GB" dirty="0" smtClean="0"/>
              <a:t>How do we know when to drop or change our questions?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380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it fair to sum up candidate performance with a single number?</a:t>
            </a:r>
          </a:p>
          <a:p>
            <a:r>
              <a:rPr lang="en-GB" dirty="0" smtClean="0"/>
              <a:t>How many areas of ability are being tested?</a:t>
            </a:r>
          </a:p>
          <a:p>
            <a:r>
              <a:rPr lang="en-GB" dirty="0" smtClean="0"/>
              <a:t>Can students compensate by being brilliant on one domain – while being unsatisfactory on another?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969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Assessment in undergraduate medical education: advice supplementary to </a:t>
            </a:r>
            <a:r>
              <a:rPr lang="en-GB" sz="3600" i="1" dirty="0" smtClean="0"/>
              <a:t>Tomorrow’s Doctors </a:t>
            </a:r>
            <a:r>
              <a:rPr lang="en-GB" sz="3600" dirty="0" smtClean="0"/>
              <a:t>(2009)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Emphasizes the need for regular psychometric analysis</a:t>
            </a:r>
          </a:p>
          <a:p>
            <a:r>
              <a:rPr lang="en-GB" dirty="0" smtClean="0"/>
              <a:t>Requests key statistics on reliability</a:t>
            </a:r>
          </a:p>
          <a:p>
            <a:r>
              <a:rPr lang="en-GB" dirty="0" smtClean="0"/>
              <a:t>Nearly all the suggested statistics require variability in student performance</a:t>
            </a:r>
          </a:p>
          <a:p>
            <a:r>
              <a:rPr lang="en-GB" dirty="0" smtClean="0"/>
              <a:t>Recent GMC reports on medical schools show their willingness to intervene if psychometric analyses show problems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091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step by step look at all key exam variables</a:t>
            </a:r>
          </a:p>
          <a:p>
            <a:r>
              <a:rPr lang="en-GB" dirty="0" smtClean="0"/>
              <a:t>Problem questions are always highlighted in reports</a:t>
            </a:r>
          </a:p>
          <a:p>
            <a:r>
              <a:rPr lang="en-GB" dirty="0" smtClean="0"/>
              <a:t>Suggestions of how to improve the exam’s psychometric performance are included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972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Distribution of Scores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shape of the distribution is very informative</a:t>
            </a:r>
          </a:p>
          <a:p>
            <a:pPr lvl="1"/>
            <a:r>
              <a:rPr lang="en-GB" dirty="0" smtClean="0"/>
              <a:t>Are candidates clumped together, or widely separated?</a:t>
            </a:r>
          </a:p>
          <a:p>
            <a:pPr lvl="1"/>
            <a:r>
              <a:rPr lang="en-GB" dirty="0" smtClean="0"/>
              <a:t>Are failing students separated from the main body of students?</a:t>
            </a:r>
          </a:p>
          <a:p>
            <a:pPr lvl="1"/>
            <a:r>
              <a:rPr lang="en-GB" dirty="0" smtClean="0"/>
              <a:t>Nearly all the statistics emphasised as important by </a:t>
            </a:r>
          </a:p>
        </p:txBody>
      </p:sp>
    </p:spTree>
    <p:extLst>
      <p:ext uri="{BB962C8B-B14F-4D97-AF65-F5344CB8AC3E}">
        <p14:creationId xmlns:p14="http://schemas.microsoft.com/office/powerpoint/2010/main" val="179086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Frequencies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752600"/>
            <a:ext cx="4209113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891" y="1828799"/>
            <a:ext cx="4282633" cy="3429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0290" y="5342123"/>
            <a:ext cx="80772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These plots provide information on how many candidates achieved a given score. Note that in both cases a small number of candidates have achieved very high or low marks that separate them from the rest of the group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36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Density Plot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18" y="1371599"/>
            <a:ext cx="4382304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140" y="1371600"/>
            <a:ext cx="4282178" cy="3578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0290" y="5342123"/>
            <a:ext cx="8077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These plots provide the same information as the frequency plots , but as a single smooth shape that is easier to interpret.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444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sychometrics: Exam Analysi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Background&amp;quot;&quot;/&gt;&lt;property id=&quot;20307&quot; value=&quot;257&quot;/&gt;&lt;/object&gt;&lt;object type=&quot;3&quot; unique_id=&quot;10006&quot;&gt;&lt;property id=&quot;20148&quot; value=&quot;5&quot;/&gt;&lt;property id=&quot;20300&quot; value=&quot;Slide 7 - &amp;quot;Distribution of Scores&amp;quot;&quot;/&gt;&lt;property id=&quot;20307&quot; value=&quot;258&quot;/&gt;&lt;/object&gt;&lt;object type=&quot;3&quot; unique_id=&quot;10007&quot;&gt;&lt;property id=&quot;20148&quot; value=&quot;5&quot;/&gt;&lt;property id=&quot;20300&quot; value=&quot;Slide 8 - &amp;quot;Frequencies&amp;quot;&quot;/&gt;&lt;property id=&quot;20307&quot; value=&quot;259&quot;/&gt;&lt;/object&gt;&lt;object type=&quot;3&quot; unique_id=&quot;10008&quot;&gt;&lt;property id=&quot;20148&quot; value=&quot;5&quot;/&gt;&lt;property id=&quot;20300&quot; value=&quot;Slide 9 - &amp;quot;Density Plot&amp;quot;&quot;/&gt;&lt;property id=&quot;20307&quot; value=&quot;260&quot;/&gt;&lt;/object&gt;&lt;object type=&quot;3&quot; unique_id=&quot;10051&quot;&gt;&lt;property id=&quot;20148&quot; value=&quot;5&quot;/&gt;&lt;property id=&quot;20300&quot; value=&quot;Slide 10 - &amp;quot;Key statistics&amp;quot;&quot;/&gt;&lt;property id=&quot;20307&quot; value=&quot;261&quot;/&gt;&lt;/object&gt;&lt;object type=&quot;3&quot; unique_id=&quot;10052&quot;&gt;&lt;property id=&quot;20148&quot; value=&quot;5&quot;/&gt;&lt;property id=&quot;20300&quot; value=&quot;Slide 14 - &amp;quot;Cronbach’s alpha&amp;quot;&quot;/&gt;&lt;property id=&quot;20307&quot; value=&quot;262&quot;/&gt;&lt;/object&gt;&lt;object type=&quot;3&quot; unique_id=&quot;10185&quot;&gt;&lt;property id=&quot;20148&quot; value=&quot;5&quot;/&gt;&lt;property id=&quot;20300&quot; value=&quot;Slide 16 - &amp;quot;Discrimination&amp;quot;&quot;/&gt;&lt;property id=&quot;20307&quot; value=&quot;265&quot;/&gt;&lt;/object&gt;&lt;object type=&quot;3&quot; unique_id=&quot;10186&quot;&gt;&lt;property id=&quot;20148&quot; value=&quot;5&quot;/&gt;&lt;property id=&quot;20300&quot; value=&quot;Slide 18 - &amp;quot;Facility&amp;quot;&quot;/&gt;&lt;property id=&quot;20307&quot; value=&quot;266&quot;/&gt;&lt;/object&gt;&lt;object type=&quot;3&quot; unique_id=&quot;10187&quot;&gt;&lt;property id=&quot;20148&quot; value=&quot;5&quot;/&gt;&lt;property id=&quot;20300&quot; value=&quot;Slide 19 - &amp;quot;Item-total correlation&amp;quot;&quot;/&gt;&lt;property id=&quot;20307&quot; value=&quot;267&quot;/&gt;&lt;/object&gt;&lt;object type=&quot;3&quot; unique_id=&quot;10188&quot;&gt;&lt;property id=&quot;20148&quot; value=&quot;5&quot;/&gt;&lt;property id=&quot;20300&quot; value=&quot;Slide 21 - &amp;quot;Testing Group Performance&amp;quot;&quot;/&gt;&lt;property id=&quot;20307&quot; value=&quot;268&quot;/&gt;&lt;/object&gt;&lt;object type=&quot;3&quot; unique_id=&quot;10192&quot;&gt;&lt;property id=&quot;20148&quot; value=&quot;5&quot;/&gt;&lt;property id=&quot;20300&quot; value=&quot;Slide 23 - &amp;quot;Common Problems with Assessment&amp;quot;&quot;/&gt;&lt;property id=&quot;20307&quot; value=&quot;272&quot;/&gt;&lt;/object&gt;&lt;object type=&quot;3&quot; unique_id=&quot;10554&quot;&gt;&lt;property id=&quot;20148&quot; value=&quot;5&quot;/&gt;&lt;property id=&quot;20300&quot; value=&quot;Slide 11 - &amp;quot;Key statistics – Exam interpretation&amp;quot;&quot;/&gt;&lt;property id=&quot;20307&quot; value=&quot;274&quot;/&gt;&lt;/object&gt;&lt;object type=&quot;3&quot; unique_id=&quot;10555&quot;&gt;&lt;property id=&quot;20148&quot; value=&quot;5&quot;/&gt;&lt;property id=&quot;20300&quot; value=&quot;Slide 12 - &amp;quot;Key Statistics&amp;quot;&quot;/&gt;&lt;property id=&quot;20307&quot; value=&quot;273&quot;/&gt;&lt;/object&gt;&lt;object type=&quot;3&quot; unique_id=&quot;10556&quot;&gt;&lt;property id=&quot;20148&quot; value=&quot;5&quot;/&gt;&lt;property id=&quot;20300&quot; value=&quot;Slide 13 - &amp;quot;Key Statistics – Exam interpretation&amp;quot;&quot;/&gt;&lt;property id=&quot;20307&quot; value=&quot;275&quot;/&gt;&lt;/object&gt;&lt;object type=&quot;3&quot; unique_id=&quot;10623&quot;&gt;&lt;property id=&quot;20148&quot; value=&quot;5&quot;/&gt;&lt;property id=&quot;20300&quot; value=&quot;Slide 15 - &amp;quot;Key statistic – Exam interpretation&amp;quot;&quot;/&gt;&lt;property id=&quot;20307&quot; value=&quot;276&quot;/&gt;&lt;/object&gt;&lt;object type=&quot;3&quot; unique_id=&quot;12350&quot;&gt;&lt;property id=&quot;20148&quot; value=&quot;5&quot;/&gt;&lt;property id=&quot;20300&quot; value=&quot;Slide 3 - &amp;quot;Questions for Psychometrics&amp;quot;&quot;/&gt;&lt;property id=&quot;20307&quot; value=&quot;280&quot;/&gt;&lt;/object&gt;&lt;object type=&quot;3&quot; unique_id=&quot;12739&quot;&gt;&lt;property id=&quot;20148&quot; value=&quot;5&quot;/&gt;&lt;property id=&quot;20300&quot; value=&quot;Slide 4 - &amp;quot;More Questions&amp;quot;&quot;/&gt;&lt;property id=&quot;20307&quot; value=&quot;283&quot;/&gt;&lt;/object&gt;&lt;object type=&quot;3&quot; unique_id=&quot;12938&quot;&gt;&lt;property id=&quot;20148&quot; value=&quot;5&quot;/&gt;&lt;property id=&quot;20300&quot; value=&quot;Slide 6 - &amp;quot;Exam Analysis&amp;quot;&quot;/&gt;&lt;property id=&quot;20307&quot; value=&quot;285&quot;/&gt;&lt;/object&gt;&lt;object type=&quot;3&quot; unique_id=&quot;13146&quot;&gt;&lt;property id=&quot;20148&quot; value=&quot;5&quot;/&gt;&lt;property id=&quot;20300&quot; value=&quot;Slide 17 - &amp;quot;Discrimination&amp;quot;&quot;/&gt;&lt;property id=&quot;20307&quot; value=&quot;287&quot;/&gt;&lt;/object&gt;&lt;object type=&quot;3&quot; unique_id=&quot;13255&quot;&gt;&lt;property id=&quot;20148&quot; value=&quot;5&quot;/&gt;&lt;property id=&quot;20300&quot; value=&quot;Slide 5 - &amp;quot;Assessment in undergraduate medical education: advice supplementary to Tomorrow’s Doctors (2009)&amp;quot;&quot;/&gt;&lt;property id=&quot;20307&quot; value=&quot;288&quot;/&gt;&lt;/object&gt;&lt;object type=&quot;3&quot; unique_id=&quot;13256&quot;&gt;&lt;property id=&quot;20148&quot; value=&quot;5&quot;/&gt;&lt;property id=&quot;20300&quot; value=&quot;Slide 20 - &amp;quot;Summarizing group performance&amp;quot;&quot;/&gt;&lt;property id=&quot;20307&quot; value=&quot;289&quot;/&gt;&lt;/object&gt;&lt;object type=&quot;3&quot; unique_id=&quot;13257&quot;&gt;&lt;property id=&quot;20148&quot; value=&quot;5&quot;/&gt;&lt;property id=&quot;20300&quot; value=&quot;Slide 22 - &amp;quot;Responses&amp;quot;&quot;/&gt;&lt;property id=&quot;20307&quot; value=&quot;290&quot;/&gt;&lt;/object&gt;&lt;object type=&quot;3&quot; unique_id=&quot;13258&quot;&gt;&lt;property id=&quot;20148&quot; value=&quot;5&quot;/&gt;&lt;property id=&quot;20300&quot; value=&quot;Slide 24 - &amp;quot;New Routine Analysis&amp;quot;&quot;/&gt;&lt;property id=&quot;20307&quot; value=&quot;292&quot;/&gt;&lt;/object&gt;&lt;object type=&quot;3&quot; unique_id=&quot;13259&quot;&gt;&lt;property id=&quot;20148&quot; value=&quot;5&quot;/&gt;&lt;property id=&quot;20300&quot; value=&quot;Slide 25 - &amp;quot;Summary&amp;quot;&quot;/&gt;&lt;property id=&quot;20307&quot; value=&quot;293&quot;/&gt;&lt;/object&gt;&lt;object type=&quot;3&quot; unique_id=&quot;13260&quot;&gt;&lt;property id=&quot;20148&quot; value=&quot;5&quot;/&gt;&lt;property id=&quot;20300&quot; value=&quot;Slide 26 - &amp;quot;Exam Analysis&amp;quot;&quot;/&gt;&lt;property id=&quot;20307&quot; value=&quot;294&quot;/&gt;&lt;/object&gt;&lt;object type=&quot;3&quot; unique_id=&quot;13261&quot;&gt;&lt;property id=&quot;20148&quot; value=&quot;5&quot;/&gt;&lt;property id=&quot;20300&quot; value=&quot;Slide 27 - &amp;quot;Responses&amp;quot;&quot;/&gt;&lt;property id=&quot;20307&quot; value=&quot;295&quot;/&gt;&lt;/object&gt;&lt;object type=&quot;3&quot; unique_id=&quot;13453&quot;&gt;&lt;property id=&quot;20148&quot; value=&quot;5&quot;/&gt;&lt;property id=&quot;20300&quot; value=&quot;Slide 28 - &amp;quot;Post-exam support&amp;quot;&quot;/&gt;&lt;property id=&quot;20307&quot; value=&quot;29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1407</Words>
  <Application>Microsoft Office PowerPoint</Application>
  <PresentationFormat>On-screen Show (4:3)</PresentationFormat>
  <Paragraphs>149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Psychometrics: Exam Analysis</vt:lpstr>
      <vt:lpstr>Background</vt:lpstr>
      <vt:lpstr>Questions for Psychometrics</vt:lpstr>
      <vt:lpstr>More Questions</vt:lpstr>
      <vt:lpstr>Assessment in undergraduate medical education: advice supplementary to Tomorrow’s Doctors (2009)</vt:lpstr>
      <vt:lpstr>Exam Analysis</vt:lpstr>
      <vt:lpstr>Distribution of Scores</vt:lpstr>
      <vt:lpstr>Frequencies</vt:lpstr>
      <vt:lpstr>Density Plot</vt:lpstr>
      <vt:lpstr>Key statistics</vt:lpstr>
      <vt:lpstr>Key statistics – Exam interpretation</vt:lpstr>
      <vt:lpstr>Key Statistics</vt:lpstr>
      <vt:lpstr>Key Statistics – Exam interpretation</vt:lpstr>
      <vt:lpstr>Cronbach’s alpha</vt:lpstr>
      <vt:lpstr>Key statistic – Exam interpretation</vt:lpstr>
      <vt:lpstr>Discrimination</vt:lpstr>
      <vt:lpstr>Discrimination</vt:lpstr>
      <vt:lpstr>Facility</vt:lpstr>
      <vt:lpstr>Item-total correlation</vt:lpstr>
      <vt:lpstr>Summarizing group performance</vt:lpstr>
      <vt:lpstr>Testing Group Performance</vt:lpstr>
      <vt:lpstr>Responses</vt:lpstr>
      <vt:lpstr>Common Problems with Assessment</vt:lpstr>
      <vt:lpstr>New Routine Analysis</vt:lpstr>
      <vt:lpstr>Summary</vt:lpstr>
      <vt:lpstr>Exam Analysis</vt:lpstr>
      <vt:lpstr>Responses</vt:lpstr>
      <vt:lpstr>Post-exam support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Guide to Psychometrics</dc:title>
  <dc:creator>HOPE David</dc:creator>
  <cp:lastModifiedBy>David Hope</cp:lastModifiedBy>
  <cp:revision>104</cp:revision>
  <dcterms:created xsi:type="dcterms:W3CDTF">2006-08-16T00:00:00Z</dcterms:created>
  <dcterms:modified xsi:type="dcterms:W3CDTF">2012-07-05T07:53:54Z</dcterms:modified>
</cp:coreProperties>
</file>