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A09A24-6D61-40F5-B43E-443CF5565DF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80"/>
            <p14:sldId id="267"/>
            <p14:sldId id="268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939B-92C6-43E6-8EAA-A9DC80FAE135}" type="datetimeFigureOut">
              <a:rPr lang="en-US" smtClean="0"/>
              <a:pPr/>
              <a:t>2/9/2012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CFC0-26FF-4E93-B1B5-38DADCE199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DC56D0-C339-411B-9685-7394AF1363DA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6908" y="8686362"/>
            <a:ext cx="2971092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7A500CB-F3E4-4E7B-BAAE-E68FBE957230}" type="slidenum">
              <a:rPr lang="en-US" sz="1200">
                <a:latin typeface="Times" charset="0"/>
                <a:ea typeface="MS PGothic" pitchFamily="34" charset="-128"/>
              </a:rPr>
              <a:pPr algn="r" eaLnBrk="0" hangingPunct="0"/>
              <a:t>24</a:t>
            </a:fld>
            <a:endParaRPr 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913"/>
            <a:ext cx="5029635" cy="4114361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Online System may be inaccessible while an exam is taking place. This is to minimize system load – if you cannot access it during exam season this is probably way. Try again after the exam finishes.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ACDEA4-DDB1-4820-A4A4-FCB44CF10E48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Publish creates a link to the exam. Mark accumulates the marks and records each candidate’s score. Publish feedback creates a new link for feedback mode.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8C9CE5-309F-4E37-AEBD-449572003522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Errors may sometimes occur if options are left blank. Fill in all information to avoid this.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014B9B-4939-49C6-862F-F4D2FF9498E1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Buttons at the top of the page allow you to search for exams that have already been sat, or are in the future.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C1BA37-69AD-4380-A697-A0C586639411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If you are having difficulty accessing the exam using a particular browser, contact LTS or OSCA support using the link at the end of this presentation.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322D64-0E05-4F26-8803-184A3226B75E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A full list of tags can be found in the drop down menus on that screen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7D337B-7D1D-4D72-8705-524C0840ECF9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4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9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3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0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2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1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6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5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70A9-05FD-40B4-9EF9-3C146EF1DA7C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F956-4D17-4048-999D-81ADF2112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6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osca@lists.ed.ac.uk" TargetMode="External"/><Relationship Id="rId2" Type="http://schemas.openxmlformats.org/officeDocument/2006/relationships/hyperlink" Target="mailto:david.hope@ed.ac.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Writing MCQs in Clinical Education &amp; OSCA Training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Dr David Hope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Psychometrician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University of Edinburgh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David.hope@ed.ac.uk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4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Summary: Good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LEAD-IN TASK/QUESTION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GB" altLang="en-US" sz="2800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sz="2800" i="1" dirty="0" smtClean="0">
                <a:latin typeface="Arial" pitchFamily="34" charset="0"/>
                <a:cs typeface="Arial" pitchFamily="34" charset="0"/>
              </a:rPr>
              <a:t>What is the most likely diagnosis?</a:t>
            </a:r>
            <a:r>
              <a:rPr lang="en-GB" altLang="en-US" sz="28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GB" sz="2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65175" lvl="1" indent="-365125"/>
            <a:r>
              <a:rPr lang="en-GB" dirty="0" smtClean="0">
                <a:latin typeface="Arial" pitchFamily="34" charset="0"/>
                <a:cs typeface="Arial" pitchFamily="34" charset="0"/>
              </a:rPr>
              <a:t>not the ONLY correct diagnosis</a:t>
            </a:r>
          </a:p>
          <a:p>
            <a:pPr marL="0" indent="0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Question can stand alone </a:t>
            </a:r>
          </a:p>
          <a:p>
            <a:pPr marL="765175" lvl="1" indent="-365125"/>
            <a:r>
              <a:rPr lang="en-GB" dirty="0" smtClean="0">
                <a:latin typeface="Arial" pitchFamily="34" charset="0"/>
                <a:cs typeface="Arial" pitchFamily="34" charset="0"/>
              </a:rPr>
              <a:t>e.g. cover the options</a:t>
            </a:r>
          </a:p>
          <a:p>
            <a:pPr marL="0" indent="0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Should not pose more than one problem (though question may have several steps)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Summary: Good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125" indent="-365125">
              <a:lnSpc>
                <a:spcPct val="90000"/>
              </a:lnSpc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Options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Should be homogeneous &amp; short</a:t>
            </a:r>
          </a:p>
          <a:p>
            <a:pPr marL="365125" indent="-365125"/>
            <a:r>
              <a:rPr lang="en-GB" dirty="0" smtClean="0">
                <a:latin typeface="Arial" pitchFamily="34" charset="0"/>
                <a:cs typeface="Arial" pitchFamily="34" charset="0"/>
              </a:rPr>
              <a:t>The BEST (keyed-answer) must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be widely agreed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Plausible and familiar to students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Similar in style and length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Grammatically correct &amp; follow on from the lead-in question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List in order e.g. numerically or alphabetically</a:t>
            </a:r>
          </a:p>
          <a:p>
            <a:pPr marL="365125" indent="-365125">
              <a:lnSpc>
                <a:spcPct val="90000"/>
              </a:lnSpc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9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9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9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1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</a:t>
            </a:r>
            <a:r>
              <a:rPr lang="en-GB" dirty="0" smtClean="0"/>
              <a:t>Question (examples taken from Case </a:t>
            </a:r>
            <a:r>
              <a:rPr lang="en-GB" smtClean="0"/>
              <a:t>and Swanson 2008)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77500" lnSpcReduction="20000"/>
          </a:bodyPr>
          <a:lstStyle/>
          <a:p>
            <a:pPr marL="0" indent="7938">
              <a:lnSpc>
                <a:spcPct val="90000"/>
              </a:lnSpc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46yr old woman presents with 48hr of RUQ pain, nausea and vomiting. O/E her temp is 38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°C.  Blood tests show WCC 12.7; Bilirubin 68micromoles per L, AST 137U/L,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421U/L, GGT 299U/L</a:t>
            </a:r>
          </a:p>
          <a:p>
            <a:pPr marL="0" indent="7938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7938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likely diagnosis is:</a:t>
            </a:r>
          </a:p>
          <a:p>
            <a:pPr marL="0" indent="7938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7938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Acute pancreatitis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(DISTR)</a:t>
            </a:r>
          </a:p>
          <a:p>
            <a:pPr marL="0" indent="7938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Acute viral hepatitis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(DISTR)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7938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Ascending cholangitis 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KEYED ANSWER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7938">
              <a:lnSpc>
                <a:spcPct val="90000"/>
              </a:lnSpc>
              <a:buFontTx/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Haemolytic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hyperbilirubinaemia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(DISTR)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7938">
              <a:lnSpc>
                <a:spcPct val="90000"/>
              </a:lnSpc>
              <a:buFontTx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Drug reaction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cholestatic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jaundice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(DISTR)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61774" cy="2133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0" hangingPunct="0">
              <a:defRPr/>
            </a:pPr>
            <a:r>
              <a:rPr lang="en-US" sz="4400" b="1" dirty="0">
                <a:latin typeface="Times" pitchFamily="-108" charset="0"/>
                <a:ea typeface="ＭＳ Ｐゴシック" pitchFamily="-108" charset="-128"/>
                <a:cs typeface="ＭＳ Ｐゴシック" pitchFamily="-108" charset="-128"/>
              </a:rPr>
              <a:t>S T E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845" y="3724275"/>
            <a:ext cx="677108" cy="2133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latin typeface="Times" pitchFamily="-108" charset="0"/>
                <a:ea typeface="ＭＳ Ｐゴシック" pitchFamily="-108" charset="-128"/>
                <a:cs typeface="ＭＳ Ｐゴシック" pitchFamily="-108" charset="-128"/>
              </a:rPr>
              <a:t>OPTIONS</a:t>
            </a:r>
            <a:endParaRPr lang="en-US" sz="4400" b="1" dirty="0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1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Steps to Create SBA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CHOOSE THEME/TOPIC – “Anatomy of the hand”</a:t>
            </a:r>
          </a:p>
          <a:p>
            <a:pPr eaLnBrk="0" hangingPunct="0">
              <a:lnSpc>
                <a:spcPct val="120000"/>
              </a:lnSpc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TASK/QUESTION – “Application of knowledge: Identify anatomical problem from clinical problem”</a:t>
            </a:r>
          </a:p>
          <a:p>
            <a:pPr eaLnBrk="0" hangingPunct="0">
              <a:lnSpc>
                <a:spcPct val="120000"/>
              </a:lnSpc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WRITE SCENARIO – “Man with swan neck deformity”</a:t>
            </a:r>
          </a:p>
          <a:p>
            <a:pPr lvl="1" eaLnBrk="0" hangingPunct="0">
              <a:lnSpc>
                <a:spcPct val="120000"/>
              </a:lnSpc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OPTIONS: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1.  Subluxation flexor </a:t>
            </a:r>
            <a:r>
              <a:rPr lang="en-GB" sz="25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digitorum</a:t>
            </a: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profundus</a:t>
            </a: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tendons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2.  Subluxation flexor </a:t>
            </a:r>
            <a:r>
              <a:rPr lang="en-GB" sz="25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digitorum</a:t>
            </a: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superficialis</a:t>
            </a: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tendons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n-GB" sz="25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3.  Plausible alternatives from student misconceptions</a:t>
            </a:r>
          </a:p>
          <a:p>
            <a:pPr eaLnBrk="0" hangingPunct="0">
              <a:lnSpc>
                <a:spcPct val="120000"/>
              </a:lnSpc>
            </a:pPr>
            <a:endParaRPr lang="en-GB" sz="25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Variations on a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CHOOSE THEME/TOPIC – “Anatomy of the hand”</a:t>
            </a:r>
          </a:p>
          <a:p>
            <a:pPr eaLnBrk="0" hangingPunct="0">
              <a:lnSpc>
                <a:spcPct val="120000"/>
              </a:lnSpc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TASK/QUESTION – “Application of knowledge: Identify the most likely nerve damage from the clinical problem”</a:t>
            </a:r>
          </a:p>
          <a:p>
            <a:pPr eaLnBrk="0" hangingPunct="0">
              <a:lnSpc>
                <a:spcPct val="130000"/>
              </a:lnSpc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Write SCENARIO – “Man unable to hold card between thumb and palm”</a:t>
            </a:r>
          </a:p>
          <a:p>
            <a:pPr lvl="1" eaLnBrk="0" hangingPunct="0">
              <a:lnSpc>
                <a:spcPct val="130000"/>
              </a:lnSpc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OPTIONS: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1.  Ulnar nerve</a:t>
            </a:r>
          </a:p>
          <a:p>
            <a:pPr marL="0" indent="0" eaLnBrk="0" hangingPunct="0">
              <a:lnSpc>
                <a:spcPct val="90000"/>
              </a:lnSpc>
              <a:buNone/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2.  Median nerve </a:t>
            </a:r>
          </a:p>
          <a:p>
            <a:pPr marL="0" indent="0" eaLnBrk="0" hangingPunct="0">
              <a:lnSpc>
                <a:spcPct val="90000"/>
              </a:lnSpc>
              <a:buNone/>
            </a:pPr>
            <a:r>
              <a:rPr lang="en-GB" sz="23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3.  </a:t>
            </a:r>
            <a:r>
              <a:rPr lang="en-GB" sz="23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Etc</a:t>
            </a:r>
            <a:endParaRPr lang="en-GB" sz="23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hangingPunct="0">
              <a:lnSpc>
                <a:spcPct val="110000"/>
              </a:lnSpc>
            </a:pPr>
            <a:endParaRPr lang="en-GB" sz="23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hangingPunct="0"/>
            <a:endParaRPr lang="en-GB" sz="23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2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</a:rPr>
              <a:t> - Other Themes 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lnSpc>
                <a:spcPct val="120000"/>
              </a:lnSpc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CHOOSE THEME/TOPIC – “Pathology”</a:t>
            </a:r>
          </a:p>
          <a:p>
            <a:pPr eaLnBrk="0" hangingPunct="0">
              <a:lnSpc>
                <a:spcPct val="120000"/>
              </a:lnSpc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TASK/QUESTION – “</a:t>
            </a:r>
            <a:r>
              <a:rPr lang="en-GB" i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What is the most likely findings at autopsy / biopsy?”</a:t>
            </a:r>
          </a:p>
          <a:p>
            <a:pPr eaLnBrk="0" hangingPunct="0">
              <a:lnSpc>
                <a:spcPct val="120000"/>
              </a:lnSpc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Write SCENARIO – “Man with chest pain worse on breathing, fever, ECG (shown)”. Provide relevant limited details and avoid red herrings and traps.</a:t>
            </a:r>
          </a:p>
          <a:p>
            <a:pPr eaLnBrk="0" hangingPunct="0">
              <a:lnSpc>
                <a:spcPct val="120000"/>
              </a:lnSpc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Empirical data is </a:t>
            </a:r>
            <a:r>
              <a:rPr lang="en-GB" i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more discriminating.</a:t>
            </a:r>
          </a:p>
          <a:p>
            <a:pPr lvl="1" eaLnBrk="0" hangingPunct="0"/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OPTIONS:</a:t>
            </a:r>
          </a:p>
          <a:p>
            <a:pPr eaLnBrk="0" hangingPunct="0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Inflammation of pleura</a:t>
            </a:r>
          </a:p>
          <a:p>
            <a:pPr eaLnBrk="0" hangingPunct="0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Inflammation of pericardium</a:t>
            </a:r>
          </a:p>
          <a:p>
            <a:pPr eaLnBrk="0" hangingPunct="0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GB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Thrombus in the left main coronary artery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0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</a:rPr>
              <a:t>Extended Matching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/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SBA questions but with: </a:t>
            </a:r>
          </a:p>
          <a:p>
            <a:pPr eaLnBrk="0" hangingPunct="0"/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Same list of OPTIONS for several SCENARIOS</a:t>
            </a:r>
          </a:p>
          <a:p>
            <a:pPr eaLnBrk="0" hangingPunct="0"/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Scenarios come AFTER the lead-in question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e.g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“From List A choose the most likely diagnosis in each patient.  Any diagnosis can be used more than once or not at all.”</a:t>
            </a: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List A: Cerebrovascular event, Seizure,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Cereballar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ataxia, Vitamin B12 deficiency</a:t>
            </a: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SCENARIO 1: 52yr woman with a BP of ……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SCENARIO 2: 70yr old man who is ………..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5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Steps to Create EM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CHOOSE THEME/TOPIC – “Falls”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LEAD-IN QUESTION – “What is the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most likely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diagnosis in each patient”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OPTIONS – “List of differential diagnoses that students should be able to identify”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SCENARIO – “At least two giving context and scenario”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48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Your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Own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SCENARIO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Set in authentic contexts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Good range of LOs/topics/contexts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More weight to more important LOs/topics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Tests range of relevant cognitive skills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Avoids abbreviations &amp; gives normal ranges of results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Structure: consider length, avoid flaws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Content: consider use of difficult primary information or immaterial facts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Non-identifiable data and investigations</a:t>
            </a:r>
          </a:p>
          <a:p>
            <a:pPr marL="0" indent="0">
              <a:lnSpc>
                <a:spcPct val="9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</a:pPr>
            <a:endParaRPr lang="en-GB" dirty="0" smtClean="0"/>
          </a:p>
          <a:p>
            <a:pPr marL="0" indent="0">
              <a:lnSpc>
                <a:spcPct val="90000"/>
              </a:lnSpc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87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Test Your Own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125" indent="-365125">
              <a:lnSpc>
                <a:spcPct val="90000"/>
              </a:lnSpc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Options 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should be homogeneous &amp; short</a:t>
            </a:r>
          </a:p>
          <a:p>
            <a:pPr marL="365125" indent="-365125"/>
            <a:r>
              <a:rPr lang="en-GB" dirty="0" smtClean="0">
                <a:latin typeface="Arial" pitchFamily="34" charset="0"/>
                <a:cs typeface="Arial" pitchFamily="34" charset="0"/>
              </a:rPr>
              <a:t>the BEST (keyed-answer) must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be widely agreed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plausible and familiar to students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similar in style and length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grammatically correct &amp; follow on from the lead-in question</a:t>
            </a:r>
          </a:p>
          <a:p>
            <a:pPr marL="365125" indent="-365125">
              <a:lnSpc>
                <a:spcPct val="11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list in order e.g. numerically or alphabetically</a:t>
            </a:r>
          </a:p>
        </p:txBody>
      </p:sp>
    </p:spTree>
    <p:extLst>
      <p:ext uri="{BB962C8B-B14F-4D97-AF65-F5344CB8AC3E}">
        <p14:creationId xmlns:p14="http://schemas.microsoft.com/office/powerpoint/2010/main" val="312344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Learning Outcomes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Boost confidence at writing MCQs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Streamline MCQ writing process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Discuss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254685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Then always try out your questions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Try them on learned, critical colleagues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Test them in formative exams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Include some in each summative exam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Check if the wording precise enough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Evaluate whether all the options are working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Review item analysis after the exam</a:t>
            </a: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7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</a:rPr>
              <a:t>Writing Best Answer Questions</a:t>
            </a:r>
            <a:br>
              <a:rPr lang="en-GB" dirty="0" smtClean="0">
                <a:latin typeface="Arial" pitchFamily="34" charset="0"/>
              </a:rPr>
            </a:br>
            <a:r>
              <a:rPr lang="en-GB" dirty="0" smtClean="0">
                <a:latin typeface="Arial" pitchFamily="34" charset="0"/>
              </a:rPr>
              <a:t>4 Components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GB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THEME/TOPIC/LO: …………………………….</a:t>
            </a:r>
          </a:p>
          <a:p>
            <a:pPr eaLnBrk="0" hangingPunct="0">
              <a:lnSpc>
                <a:spcPct val="180000"/>
              </a:lnSpc>
            </a:pPr>
            <a:r>
              <a:rPr lang="en-GB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FOLLOW-ON TASK/QUESTION: ………..</a:t>
            </a:r>
          </a:p>
          <a:p>
            <a:pPr eaLnBrk="0" hangingPunct="0">
              <a:lnSpc>
                <a:spcPct val="180000"/>
              </a:lnSpc>
            </a:pPr>
            <a:r>
              <a:rPr lang="en-GB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SCENARIO: ………………............................</a:t>
            </a:r>
          </a:p>
          <a:p>
            <a:pPr eaLnBrk="0" hangingPunct="0">
              <a:lnSpc>
                <a:spcPct val="180000"/>
              </a:lnSpc>
            </a:pPr>
            <a:r>
              <a:rPr lang="en-GB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OPTIONS: …………………………………..</a:t>
            </a:r>
          </a:p>
          <a:p>
            <a:pPr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Be sure to check that you can offer a sensible answer while covering the options.</a:t>
            </a:r>
          </a:p>
        </p:txBody>
      </p:sp>
    </p:spTree>
    <p:extLst>
      <p:ext uri="{BB962C8B-B14F-4D97-AF65-F5344CB8AC3E}">
        <p14:creationId xmlns:p14="http://schemas.microsoft.com/office/powerpoint/2010/main" val="165308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</a:rPr>
              <a:t>Extended Matching Questions</a:t>
            </a:r>
            <a:br>
              <a:rPr lang="en-GB" dirty="0" smtClean="0">
                <a:latin typeface="Arial" pitchFamily="34" charset="0"/>
              </a:rPr>
            </a:br>
            <a:r>
              <a:rPr lang="en-GB" dirty="0" smtClean="0">
                <a:latin typeface="Arial" pitchFamily="34" charset="0"/>
              </a:rPr>
              <a:t> 4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THEME/TOPIC/LO: ……………………….</a:t>
            </a:r>
          </a:p>
          <a:p>
            <a:pPr>
              <a:lnSpc>
                <a:spcPct val="17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LEAD-IN TASK/QUESTION: …………</a:t>
            </a:r>
          </a:p>
          <a:p>
            <a:pPr>
              <a:lnSpc>
                <a:spcPct val="17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OPTIONS: ……………………….............</a:t>
            </a:r>
          </a:p>
          <a:p>
            <a:pPr>
              <a:lnSpc>
                <a:spcPct val="17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SCENARIO: ……………………………..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 sure to check that you can offer a sensible answer</a:t>
            </a:r>
          </a:p>
          <a:p>
            <a:pPr marL="365125" indent="-365125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while covering the options.</a:t>
            </a:r>
          </a:p>
        </p:txBody>
      </p:sp>
    </p:spTree>
    <p:extLst>
      <p:ext uri="{BB962C8B-B14F-4D97-AF65-F5344CB8AC3E}">
        <p14:creationId xmlns:p14="http://schemas.microsoft.com/office/powerpoint/2010/main" val="11676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</a:rPr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Useful Reading: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Case and Swanson (1998) Constructing Written Test Questions for the Basic and Clinical Sciences.  NBME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http://www.nbme.org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   http://www.medbev.umontreal.ca/docimo/DocSource/NBME_MCQ.pdf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Van der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Vleuten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CPM (1996) The Assessment of Professional Competence: Developments, Research and Practical Implications. 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Health Sciences Education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41-67, 1996</a:t>
            </a:r>
          </a:p>
        </p:txBody>
      </p:sp>
    </p:spTree>
    <p:extLst>
      <p:ext uri="{BB962C8B-B14F-4D97-AF65-F5344CB8AC3E}">
        <p14:creationId xmlns:p14="http://schemas.microsoft.com/office/powerpoint/2010/main" val="357465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3600" b="1" smtClean="0"/>
              <a:t>Using OSCA</a:t>
            </a:r>
            <a:br>
              <a:rPr lang="en-US" sz="3600" b="1" smtClean="0"/>
            </a:br>
            <a:r>
              <a:rPr lang="en-US" sz="3600" smtClean="0"/>
              <a:t>David Hope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Assessment Psychometrician </a:t>
            </a:r>
            <a:br>
              <a:rPr lang="en-US" sz="3200" smtClean="0"/>
            </a:br>
            <a:r>
              <a:rPr lang="en-US" sz="3200" smtClean="0"/>
              <a:t>University of Edinburgh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david.hope@ed.ac.uk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Outcomes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Access and use the OSCA system</a:t>
            </a:r>
          </a:p>
          <a:p>
            <a:pPr eaLnBrk="1" hangingPunct="1"/>
            <a:r>
              <a:rPr lang="en-GB" dirty="0" smtClean="0"/>
              <a:t>Explore the different item types available</a:t>
            </a:r>
          </a:p>
          <a:p>
            <a:pPr eaLnBrk="1" hangingPunct="1"/>
            <a:r>
              <a:rPr lang="en-GB" dirty="0" smtClean="0"/>
              <a:t>Understand tagging</a:t>
            </a:r>
          </a:p>
          <a:p>
            <a:pPr eaLnBrk="1" hangingPunct="1"/>
            <a:r>
              <a:rPr lang="en-GB" dirty="0" smtClean="0"/>
              <a:t>Look at an exam in feedback mode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0" y="5334000"/>
            <a:ext cx="914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EEMeC Main Screen: OSCA can be found in the main dropdown menu</a:t>
            </a:r>
          </a:p>
        </p:txBody>
      </p:sp>
      <p:pic>
        <p:nvPicPr>
          <p:cNvPr id="4099" name="Picture 6" descr="0 OSCA from EEM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249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 OSCA Assessment 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915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main assessment list. ‘Add a new exam’ is highlighted. ‘View stations’ is where you look at the exam items.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 New exam 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3244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8600" y="51054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‘Add a New Exam Screen’ option. Enter information for authors and students here. Data on the  date and year group MUST be selected.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Create New Exam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You may not have access to this</a:t>
            </a:r>
          </a:p>
          <a:p>
            <a:pPr eaLnBrk="1" hangingPunct="1"/>
            <a:r>
              <a:rPr lang="en-GB" smtClean="0"/>
              <a:t>Not everyone is responsible for exam creation</a:t>
            </a:r>
          </a:p>
          <a:p>
            <a:pPr eaLnBrk="1" hangingPunct="1"/>
            <a:r>
              <a:rPr lang="en-GB" smtClean="0"/>
              <a:t>If you are only creating QUESTIONS add them to the existing exam you have been given access 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are MCQs useful?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Time and cost effective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Test important domains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Tough testing in a safe environment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Excellent sampling – reliable results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Correlates with clinical tests and practice</a:t>
            </a:r>
          </a:p>
        </p:txBody>
      </p:sp>
    </p:spTree>
    <p:extLst>
      <p:ext uri="{BB962C8B-B14F-4D97-AF65-F5344CB8AC3E}">
        <p14:creationId xmlns:p14="http://schemas.microsoft.com/office/powerpoint/2010/main" val="362555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 Assessment List with new ex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70104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exam has been added to the main page. We can now view it and add items by clicking on ‘view stations’.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 Viewing new ex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exam currently has one (empty) station. View it to add or amend items.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 Item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696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exam has no items. Click ‘add an item here’ to begin creating the exam items.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 Question Type 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1104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item authoring page is used for creating a variety of item types. Clicking one of the options in the red box will lead to different item creation wizards. These will now be discussed.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 In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8674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“Information” is not a marked item. It is simply used to provide information or graphics for the whole of the exam.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 Informat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8293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In this case we have provided information on </a:t>
            </a:r>
            <a:r>
              <a:rPr lang="en-GB" sz="2400" i="1"/>
              <a:t>how</a:t>
            </a:r>
            <a:r>
              <a:rPr lang="en-GB" sz="2400"/>
              <a:t> the rest of the questions should be answered and how many marks for each.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 Informatio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0"/>
            <a:ext cx="83343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After completion the item can be seen on the main “Items List.” Note we can add items before or after items we have already created.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 Item comple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0"/>
            <a:ext cx="76962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After creating an item a popup window provides shortcuts for your next action. You can also use the options from the main item list if you prefer.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 Exam M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MCQ: Provide a title, mark and lead in question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Images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Uploading an image is straightforward BUT the labelling system does not work consistently</a:t>
            </a:r>
          </a:p>
          <a:p>
            <a:pPr eaLnBrk="1" hangingPunct="1"/>
            <a:r>
              <a:rPr lang="en-GB" smtClean="0"/>
              <a:t>In the meantime label in MS Paint or Photoshop</a:t>
            </a:r>
          </a:p>
          <a:p>
            <a:pPr eaLnBrk="1" hangingPunct="1"/>
            <a:r>
              <a:rPr lang="en-GB" smtClean="0"/>
              <a:t>Use Arial font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Single Best Answer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Best of 3/4/5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Single Best Answer or Extended Matching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3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 Exam MCQ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1178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MCQ: An example question worth one mark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Exam MCQ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791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answers. Vary the presentation via the option labels. The correct answer is marked by selecting the checkbox and feedback is given via the speech bubbles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 Exam MCQ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700963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MCQ: The MCQ question has been added to the exam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Metadata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Evaluate QA</a:t>
            </a:r>
          </a:p>
          <a:p>
            <a:pPr eaLnBrk="1" hangingPunct="1"/>
            <a:r>
              <a:rPr lang="en-GB" smtClean="0"/>
              <a:t>Add tags for the item bank</a:t>
            </a:r>
          </a:p>
          <a:p>
            <a:pPr eaLnBrk="1" hangingPunct="1"/>
            <a:r>
              <a:rPr lang="en-GB" smtClean="0"/>
              <a:t>Add programme outcomes</a:t>
            </a:r>
          </a:p>
          <a:p>
            <a:pPr eaLnBrk="1" hangingPunct="1"/>
            <a:r>
              <a:rPr lang="en-GB" smtClean="0"/>
              <a:t>Adding tags allows us to create exams more easily by searching old questions for tags</a:t>
            </a:r>
          </a:p>
          <a:p>
            <a:pPr eaLnBrk="1" hangingPunct="1"/>
            <a:r>
              <a:rPr lang="en-GB" smtClean="0"/>
              <a:t>Tagging is very important and should be done each time an exam item is created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800225"/>
            <a:ext cx="6916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742950"/>
            <a:ext cx="53816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800100"/>
            <a:ext cx="3238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1071563"/>
            <a:ext cx="57245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3 Exam M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57150"/>
            <a:ext cx="90535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MRQ: Provide a title, theme and scenario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3 Exam MRQ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MRQ: An example MRQ question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Getting Started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Begin, consult, and end with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learning outcomes</a:t>
            </a:r>
          </a:p>
          <a:p>
            <a:pPr>
              <a:lnSpc>
                <a:spcPct val="110000"/>
              </a:lnSpc>
              <a:spcAft>
                <a:spcPct val="25000"/>
              </a:spcAft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2. Draw up assessment blueprints</a:t>
            </a:r>
          </a:p>
          <a:p>
            <a:pPr>
              <a:lnSpc>
                <a:spcPct val="110000"/>
              </a:lnSpc>
              <a:spcAft>
                <a:spcPct val="25000"/>
              </a:spcAft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Consider themes, subjects, clinical context</a:t>
            </a:r>
          </a:p>
          <a:p>
            <a:pPr>
              <a:lnSpc>
                <a:spcPct val="110000"/>
              </a:lnSpc>
              <a:spcAft>
                <a:spcPct val="25000"/>
              </a:spcAft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Consider cognitive skills</a:t>
            </a:r>
          </a:p>
          <a:p>
            <a:pPr>
              <a:lnSpc>
                <a:spcPct val="110000"/>
              </a:lnSpc>
              <a:spcAft>
                <a:spcPct val="25000"/>
              </a:spcAft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3. Exam analysis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Ask ex-students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Use writing parties</a:t>
            </a:r>
          </a:p>
          <a:p>
            <a:pPr>
              <a:lnSpc>
                <a:spcPct val="110000"/>
              </a:lnSpc>
              <a:spcAft>
                <a:spcPct val="25000"/>
              </a:spcAft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4. Be experimental and enquiry–led (use your results)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78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3 Exam MRQ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MRQ: The answer list. You may select how many attempts the candidate has and how many marks for each item. Note that unlike the MCQ question multiple items are correct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4 Exam Short Ans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91440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Short Answer. Provide a title, marks, scenario, model answer, and (as necessary) feedback. The candidate response is freeform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 Exam Short Answ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71438"/>
            <a:ext cx="68389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915400" cy="1370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Short Answer. An example scenario and model answer with marks assigned</a:t>
            </a:r>
          </a:p>
          <a:p>
            <a:pPr>
              <a:spcBef>
                <a:spcPct val="50000"/>
              </a:spcBef>
            </a:pPr>
            <a:endParaRPr lang="en-GB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5 S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Specialist Types: Case Based Decision Items. Provide a title and scenario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5 SI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203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8915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Safety in Practice: Sample Scenario. Note the additional text resource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5 SI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8653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Safety in Practice: Possible answers. Note answers can be essential, neutral, or contraindicated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5 SIP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Safety in Practice: This is similar to how the question will look to candidates. Note the ‘text resource’ is presented separately from the main body of the question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 Pull down lis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Pull Down List: Enter title and scenario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6 Pull down lis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866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Pull Down List: Example title and scenario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7 Prescription Review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Prescription Review: Enter Title, Case Presentation and 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Blueprinting an Exam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08 12 01 MSc present_OSCE blueprint pic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559" y="1600200"/>
            <a:ext cx="75728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77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7 Prescription Review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008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Prescription Review: Example presentation and questions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7 Prescription Review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304800"/>
            <a:ext cx="65817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Prescription Review: Possible answers and marks for correct answers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8 Prescribing Exa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0"/>
            <a:ext cx="7239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Prescribing: Case Presentation, On Examination and Investigations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8 Prescribing Exa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391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Prescribing: An example scenario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8 Prescribing Exa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580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Prescribing: Correct Answer: Drug, Frequency, Dose and Route. Marks are awarded for each. Other options include ‘once only medicine’, ‘infused medicines’ and ‘GP’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9 Exam set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915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Exam screen: Note marks have been updated to reflect new total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Feedback Mode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Add feedback via speech bubbles</a:t>
            </a:r>
          </a:p>
          <a:p>
            <a:pPr eaLnBrk="1" hangingPunct="1"/>
            <a:r>
              <a:rPr lang="en-GB" smtClean="0"/>
              <a:t>Once the exam is finished and marked LTS can amend the link to the exam so students accessing it will see the exam in feedback mode</a:t>
            </a:r>
          </a:p>
          <a:p>
            <a:pPr eaLnBrk="1" hangingPunct="1"/>
            <a:r>
              <a:rPr lang="en-GB" smtClean="0"/>
              <a:t>This tells them</a:t>
            </a:r>
          </a:p>
          <a:p>
            <a:pPr lvl="1" eaLnBrk="1" hangingPunct="1"/>
            <a:r>
              <a:rPr lang="en-GB" smtClean="0"/>
              <a:t>Whether they got it right or wrong</a:t>
            </a:r>
          </a:p>
          <a:p>
            <a:pPr lvl="1" eaLnBrk="1" hangingPunct="1"/>
            <a:r>
              <a:rPr lang="en-GB" smtClean="0"/>
              <a:t>Why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:\MVM\Genmed\CME\Assessment Psychometrician\Assessment Talks\OSCA screenshots\OSCA feedback screen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985963"/>
            <a:ext cx="87915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:\MVM\Genmed\CME\Assessment Psychometrician\Assessment Talks\OSCA screenshots\OSCA feedback screen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2588"/>
            <a:ext cx="7269163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:\MVM\Genmed\CME\Assessment Psychometrician\Assessment Talks\OSCA screenshots\OSCA feedback screen 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781925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Blueprinting a Theme (MCQs on Prescribing)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13236"/>
              </p:ext>
            </p:extLst>
          </p:nvPr>
        </p:nvGraphicFramePr>
        <p:xfrm>
          <a:off x="467544" y="1556792"/>
          <a:ext cx="8352928" cy="4700000"/>
        </p:xfrm>
        <a:graphic>
          <a:graphicData uri="http://schemas.openxmlformats.org/drawingml/2006/table">
            <a:tbl>
              <a:tblPr/>
              <a:tblGrid>
                <a:gridCol w="1051924"/>
                <a:gridCol w="1922533"/>
                <a:gridCol w="278038"/>
                <a:gridCol w="1337635"/>
                <a:gridCol w="194966"/>
                <a:gridCol w="1727567"/>
                <a:gridCol w="235655"/>
                <a:gridCol w="1604610"/>
              </a:tblGrid>
              <a:tr h="1054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Cognitive Skills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Knowledge/Comprehension/Application/Analysis/Synthesis/Evaluation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7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First line drugs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Monitoring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Mechanisms of action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Side-effects Interactions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1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MCQs</a:t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</a:b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Dec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 /CVS /GI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Chemo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GI/Chemo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Chemo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Opioids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LMS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FBACK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Whole class discussion of strengths and weaknesses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1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MCQ</a:t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</a:b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June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Chemo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 /CVS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Opioids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LMS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Neuro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CVS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243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 Management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Exams should be considered finished two weeks ahead of the exam data</a:t>
            </a:r>
          </a:p>
          <a:p>
            <a:pPr eaLnBrk="1" hangingPunct="1"/>
            <a:r>
              <a:rPr lang="en-GB" smtClean="0"/>
              <a:t>After this point they go into lockdown</a:t>
            </a:r>
          </a:p>
          <a:p>
            <a:pPr eaLnBrk="1" hangingPunct="1"/>
            <a:r>
              <a:rPr lang="en-GB" smtClean="0"/>
              <a:t>NO modifications or changes should take place after lockdown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Problems and Feature Requests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If you identify errors or want features added</a:t>
            </a:r>
          </a:p>
          <a:p>
            <a:pPr eaLnBrk="1" hangingPunct="1"/>
            <a:r>
              <a:rPr lang="en-GB" smtClean="0"/>
              <a:t>Email me (</a:t>
            </a:r>
            <a:r>
              <a:rPr lang="en-GB" smtClean="0">
                <a:hlinkClick r:id="rId2"/>
              </a:rPr>
              <a:t>david.hope@ed.ac.uk</a:t>
            </a:r>
            <a:r>
              <a:rPr lang="en-GB" smtClean="0"/>
              <a:t>)</a:t>
            </a:r>
          </a:p>
          <a:p>
            <a:pPr eaLnBrk="1" hangingPunct="1"/>
            <a:r>
              <a:rPr lang="en-GB" smtClean="0"/>
              <a:t>Or email the support team (</a:t>
            </a:r>
            <a:r>
              <a:rPr lang="en-GB" smtClean="0">
                <a:hlinkClick r:id="rId3"/>
              </a:rPr>
              <a:t>osca@lists.ed.ac.uk</a:t>
            </a:r>
            <a:r>
              <a:rPr lang="en-GB" smtClean="0"/>
              <a:t>)  </a:t>
            </a:r>
          </a:p>
          <a:p>
            <a:pPr eaLnBrk="1" hangingPunct="1"/>
            <a:r>
              <a:rPr lang="en-GB" smtClean="0"/>
              <a:t>If feasible we will implement the request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Cognitive Skills to Test in MCQs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Knowledge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– list, define, identify, describe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Comprehension –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summarise, describe, predict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Application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– apply, calculate, illustrate, solve, classify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Analysis –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analyse, explain, compare, infer, classify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Synthesis –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integrate, plan, create, what if?, generalise, 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Evaluation –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assess, decide, recommend, judge, explain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, diagnose, investigate, manage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92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Summary: Good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SCENARIO</a:t>
            </a:r>
          </a:p>
          <a:p>
            <a:pPr marL="0" indent="0">
              <a:lnSpc>
                <a:spcPct val="90000"/>
              </a:lnSpc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Set in authentic contexts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Good range of LOs/topics/contexts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More weight to more important LOs/topics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Tests range of relevant cognitive skills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Avoids abbreviations &amp; gives normal ranges of results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Structure: consider length, avoid flaws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Content: consider use of difficult primary information or immaterial facts</a:t>
            </a:r>
          </a:p>
          <a:p>
            <a:pPr marL="0" indent="0">
              <a:lnSpc>
                <a:spcPct val="9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Ensure non-identifiable data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489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riting MCQs in Clinical Education &amp;amp; OSCA Training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arning Outcom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Why are MCQs useful?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ingle Best Answer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Getting Started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Blueprinting an Exam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Blueprinting a Theme (MCQs on Prescribing)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Cognitive Skills to Test in MCQ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Summary: Good Questions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Summary: Good Questions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Summary: Good Questions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Example Question (examples taken from Case and Swanson 2008)&amp;quot;&quot;/&gt;&lt;property id=&quot;20307&quot; value=&quot;280&quot;/&gt;&lt;/object&gt;&lt;object type=&quot;3&quot; unique_id=&quot;10016&quot;&gt;&lt;property id=&quot;20148&quot; value=&quot;5&quot;/&gt;&lt;property id=&quot;20300&quot; value=&quot;Slide 13 - &amp;quot;Steps to Create SBA Questions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Variations on a Theme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 - Other Themes -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Extended Matching Questions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Steps to Create EM Questions&amp;quot;&quot;/&gt;&lt;property id=&quot;20307&quot; value=&quot;273&quot;/&gt;&lt;/object&gt;&lt;object type=&quot;3&quot; unique_id=&quot;10021&quot;&gt;&lt;property id=&quot;20148&quot; value=&quot;5&quot;/&gt;&lt;property id=&quot;20300&quot; value=&quot;Slide 18 - &amp;quot;Test ‘Your’ Own Questions&amp;quot;&quot;/&gt;&lt;property id=&quot;20307&quot; value=&quot;274&quot;/&gt;&lt;/object&gt;&lt;object type=&quot;3&quot; unique_id=&quot;10022&quot;&gt;&lt;property id=&quot;20148&quot; value=&quot;5&quot;/&gt;&lt;property id=&quot;20300&quot; value=&quot;Slide 19 - &amp;quot;Test Your Own Questions&amp;quot;&quot;/&gt;&lt;property id=&quot;20307&quot; value=&quot;275&quot;/&gt;&lt;/object&gt;&lt;object type=&quot;3&quot; unique_id=&quot;10023&quot;&gt;&lt;property id=&quot;20148&quot; value=&quot;5&quot;/&gt;&lt;property id=&quot;20300&quot; value=&quot;Slide 20 - &amp;quot;Then always try out your questions&amp;#x0D;&amp;#x0A;&amp;quot;&quot;/&gt;&lt;property id=&quot;20307&quot; value=&quot;276&quot;/&gt;&lt;/object&gt;&lt;object type=&quot;3&quot; unique_id=&quot;10024&quot;&gt;&lt;property id=&quot;20148&quot; value=&quot;5&quot;/&gt;&lt;property id=&quot;20300&quot; value=&quot;Slide 21 - &amp;quot;Writing Best Answer Questions&amp;#x0D;&amp;#x0A;4 Components &amp;quot;&quot;/&gt;&lt;property id=&quot;20307&quot; value=&quot;277&quot;/&gt;&lt;/object&gt;&lt;object type=&quot;3&quot; unique_id=&quot;10025&quot;&gt;&lt;property id=&quot;20148&quot; value=&quot;5&quot;/&gt;&lt;property id=&quot;20300&quot; value=&quot;Slide 22 - &amp;quot;Extended Matching Questions&amp;#x0D;&amp;#x0A; 4 Components&amp;quot;&quot;/&gt;&lt;property id=&quot;20307&quot; value=&quot;278&quot;/&gt;&lt;/object&gt;&lt;object type=&quot;3&quot; unique_id=&quot;10026&quot;&gt;&lt;property id=&quot;20148&quot; value=&quot;5&quot;/&gt;&lt;property id=&quot;20300&quot; value=&quot;Slide 23 - &amp;quot;Further Reading&amp;quot;&quot;/&gt;&lt;property id=&quot;20307&quot; value=&quot;279&quot;/&gt;&lt;/object&gt;&lt;object type=&quot;3&quot; unique_id=&quot;10027&quot;&gt;&lt;property id=&quot;20148&quot; value=&quot;5&quot;/&gt;&lt;property id=&quot;20300&quot; value=&quot;Slide 24 - &amp;quot;Using OSCA&amp;#x0D;&amp;#x0A;David Hope&amp;#x0D;&amp;#x0A;Assessment Psychometrician &amp;#x0D;&amp;#x0A;University of Edinburgh&amp;#x0D;&amp;#x0A;&amp;#x0D;&amp;#x0A;david.hope@ed.ac.uk&amp;quot;&quot;/&gt;&lt;property id=&quot;20307&quot; value=&quot;281&quot;/&gt;&lt;/object&gt;&lt;object type=&quot;3&quot; unique_id=&quot;10028&quot;&gt;&lt;property id=&quot;20148&quot; value=&quot;5&quot;/&gt;&lt;property id=&quot;20300&quot; value=&quot;Slide 25 - &amp;quot;Outcomes&amp;quot;&quot;/&gt;&lt;property id=&quot;20307&quot; value=&quot;282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84&quot;/&gt;&lt;/object&gt;&lt;object type=&quot;3&quot; unique_id=&quot;10031&quot;&gt;&lt;property id=&quot;20148&quot; value=&quot;5&quot;/&gt;&lt;property id=&quot;20300&quot; value=&quot;Slide 28&quot;/&gt;&lt;property id=&quot;20307&quot; value=&quot;285&quot;/&gt;&lt;/object&gt;&lt;object type=&quot;3&quot; unique_id=&quot;10032&quot;&gt;&lt;property id=&quot;20148&quot; value=&quot;5&quot;/&gt;&lt;property id=&quot;20300&quot; value=&quot;Slide 29 - &amp;quot;Create New Exam&amp;quot;&quot;/&gt;&lt;property id=&quot;20307&quot; value=&quot;286&quot;/&gt;&lt;/object&gt;&lt;object type=&quot;3&quot; unique_id=&quot;10033&quot;&gt;&lt;property id=&quot;20148&quot; value=&quot;5&quot;/&gt;&lt;property id=&quot;20300&quot; value=&quot;Slide 30&quot;/&gt;&lt;property id=&quot;20307&quot; value=&quot;287&quot;/&gt;&lt;/object&gt;&lt;object type=&quot;3&quot; unique_id=&quot;10034&quot;&gt;&lt;property id=&quot;20148&quot; value=&quot;5&quot;/&gt;&lt;property id=&quot;20300&quot; value=&quot;Slide 31&quot;/&gt;&lt;property id=&quot;20307&quot; value=&quot;288&quot;/&gt;&lt;/object&gt;&lt;object type=&quot;3&quot; unique_id=&quot;10035&quot;&gt;&lt;property id=&quot;20148&quot; value=&quot;5&quot;/&gt;&lt;property id=&quot;20300&quot; value=&quot;Slide 32&quot;/&gt;&lt;property id=&quot;20307&quot; value=&quot;289&quot;/&gt;&lt;/object&gt;&lt;object type=&quot;3&quot; unique_id=&quot;10036&quot;&gt;&lt;property id=&quot;20148&quot; value=&quot;5&quot;/&gt;&lt;property id=&quot;20300&quot; value=&quot;Slide 33&quot;/&gt;&lt;property id=&quot;20307&quot; value=&quot;290&quot;/&gt;&lt;/object&gt;&lt;object type=&quot;3&quot; unique_id=&quot;10037&quot;&gt;&lt;property id=&quot;20148&quot; value=&quot;5&quot;/&gt;&lt;property id=&quot;20300&quot; value=&quot;Slide 34&quot;/&gt;&lt;property id=&quot;20307&quot; value=&quot;291&quot;/&gt;&lt;/object&gt;&lt;object type=&quot;3&quot; unique_id=&quot;10038&quot;&gt;&lt;property id=&quot;20148&quot; value=&quot;5&quot;/&gt;&lt;property id=&quot;20300&quot; value=&quot;Slide 35&quot;/&gt;&lt;property id=&quot;20307&quot; value=&quot;292&quot;/&gt;&lt;/object&gt;&lt;object type=&quot;3&quot; unique_id=&quot;10039&quot;&gt;&lt;property id=&quot;20148&quot; value=&quot;5&quot;/&gt;&lt;property id=&quot;20300&quot; value=&quot;Slide 36&quot;/&gt;&lt;property id=&quot;20307&quot; value=&quot;293&quot;/&gt;&lt;/object&gt;&lt;object type=&quot;3&quot; unique_id=&quot;10040&quot;&gt;&lt;property id=&quot;20148&quot; value=&quot;5&quot;/&gt;&lt;property id=&quot;20300&quot; value=&quot;Slide 37&quot;/&gt;&lt;property id=&quot;20307&quot; value=&quot;294&quot;/&gt;&lt;/object&gt;&lt;object type=&quot;3&quot; unique_id=&quot;10041&quot;&gt;&lt;property id=&quot;20148&quot; value=&quot;5&quot;/&gt;&lt;property id=&quot;20300&quot; value=&quot;Slide 38&quot;/&gt;&lt;property id=&quot;20307&quot; value=&quot;295&quot;/&gt;&lt;/object&gt;&lt;object type=&quot;3&quot; unique_id=&quot;10042&quot;&gt;&lt;property id=&quot;20148&quot; value=&quot;5&quot;/&gt;&lt;property id=&quot;20300&quot; value=&quot;Slide 39 - &amp;quot;Images&amp;quot;&quot;/&gt;&lt;property id=&quot;20307&quot; value=&quot;296&quot;/&gt;&lt;/object&gt;&lt;object type=&quot;3&quot; unique_id=&quot;10043&quot;&gt;&lt;property id=&quot;20148&quot; value=&quot;5&quot;/&gt;&lt;property id=&quot;20300&quot; value=&quot;Slide 40&quot;/&gt;&lt;property id=&quot;20307&quot; value=&quot;297&quot;/&gt;&lt;/object&gt;&lt;object type=&quot;3&quot; unique_id=&quot;10044&quot;&gt;&lt;property id=&quot;20148&quot; value=&quot;5&quot;/&gt;&lt;property id=&quot;20300&quot; value=&quot;Slide 41&quot;/&gt;&lt;property id=&quot;20307&quot; value=&quot;298&quot;/&gt;&lt;/object&gt;&lt;object type=&quot;3&quot; unique_id=&quot;10045&quot;&gt;&lt;property id=&quot;20148&quot; value=&quot;5&quot;/&gt;&lt;property id=&quot;20300&quot; value=&quot;Slide 42&quot;/&gt;&lt;property id=&quot;20307&quot; value=&quot;299&quot;/&gt;&lt;/object&gt;&lt;object type=&quot;3&quot; unique_id=&quot;10046&quot;&gt;&lt;property id=&quot;20148&quot; value=&quot;5&quot;/&gt;&lt;property id=&quot;20300&quot; value=&quot;Slide 43 - &amp;quot;Metadata&amp;quot;&quot;/&gt;&lt;property id=&quot;20307&quot; value=&quot;300&quot;/&gt;&lt;/object&gt;&lt;object type=&quot;3&quot; unique_id=&quot;10047&quot;&gt;&lt;property id=&quot;20148&quot; value=&quot;5&quot;/&gt;&lt;property id=&quot;20300&quot; value=&quot;Slide 44&quot;/&gt;&lt;property id=&quot;20307&quot; value=&quot;301&quot;/&gt;&lt;/object&gt;&lt;object type=&quot;3&quot; unique_id=&quot;10048&quot;&gt;&lt;property id=&quot;20148&quot; value=&quot;5&quot;/&gt;&lt;property id=&quot;20300&quot; value=&quot;Slide 45&quot;/&gt;&lt;property id=&quot;20307&quot; value=&quot;302&quot;/&gt;&lt;/object&gt;&lt;object type=&quot;3&quot; unique_id=&quot;10049&quot;&gt;&lt;property id=&quot;20148&quot; value=&quot;5&quot;/&gt;&lt;property id=&quot;20300&quot; value=&quot;Slide 46&quot;/&gt;&lt;property id=&quot;20307&quot; value=&quot;303&quot;/&gt;&lt;/object&gt;&lt;object type=&quot;3&quot; unique_id=&quot;10050&quot;&gt;&lt;property id=&quot;20148&quot; value=&quot;5&quot;/&gt;&lt;property id=&quot;20300&quot; value=&quot;Slide 47&quot;/&gt;&lt;property id=&quot;20307&quot; value=&quot;304&quot;/&gt;&lt;/object&gt;&lt;object type=&quot;3&quot; unique_id=&quot;10051&quot;&gt;&lt;property id=&quot;20148&quot; value=&quot;5&quot;/&gt;&lt;property id=&quot;20300&quot; value=&quot;Slide 48&quot;/&gt;&lt;property id=&quot;20307&quot; value=&quot;305&quot;/&gt;&lt;/object&gt;&lt;object type=&quot;3&quot; unique_id=&quot;10052&quot;&gt;&lt;property id=&quot;20148&quot; value=&quot;5&quot;/&gt;&lt;property id=&quot;20300&quot; value=&quot;Slide 49&quot;/&gt;&lt;property id=&quot;20307&quot; value=&quot;306&quot;/&gt;&lt;/object&gt;&lt;object type=&quot;3&quot; unique_id=&quot;10053&quot;&gt;&lt;property id=&quot;20148&quot; value=&quot;5&quot;/&gt;&lt;property id=&quot;20300&quot; value=&quot;Slide 50&quot;/&gt;&lt;property id=&quot;20307&quot; value=&quot;307&quot;/&gt;&lt;/object&gt;&lt;object type=&quot;3&quot; unique_id=&quot;10054&quot;&gt;&lt;property id=&quot;20148&quot; value=&quot;5&quot;/&gt;&lt;property id=&quot;20300&quot; value=&quot;Slide 51&quot;/&gt;&lt;property id=&quot;20307&quot; value=&quot;308&quot;/&gt;&lt;/object&gt;&lt;object type=&quot;3&quot; unique_id=&quot;10055&quot;&gt;&lt;property id=&quot;20148&quot; value=&quot;5&quot;/&gt;&lt;property id=&quot;20300&quot; value=&quot;Slide 52&quot;/&gt;&lt;property id=&quot;20307&quot; value=&quot;309&quot;/&gt;&lt;/object&gt;&lt;object type=&quot;3&quot; unique_id=&quot;10056&quot;&gt;&lt;property id=&quot;20148&quot; value=&quot;5&quot;/&gt;&lt;property id=&quot;20300&quot; value=&quot;Slide 53&quot;/&gt;&lt;property id=&quot;20307&quot; value=&quot;310&quot;/&gt;&lt;/object&gt;&lt;object type=&quot;3&quot; unique_id=&quot;10057&quot;&gt;&lt;property id=&quot;20148&quot; value=&quot;5&quot;/&gt;&lt;property id=&quot;20300&quot; value=&quot;Slide 54&quot;/&gt;&lt;property id=&quot;20307&quot; value=&quot;311&quot;/&gt;&lt;/object&gt;&lt;object type=&quot;3&quot; unique_id=&quot;10058&quot;&gt;&lt;property id=&quot;20148&quot; value=&quot;5&quot;/&gt;&lt;property id=&quot;20300&quot; value=&quot;Slide 55&quot;/&gt;&lt;property id=&quot;20307&quot; value=&quot;312&quot;/&gt;&lt;/object&gt;&lt;object type=&quot;3&quot; unique_id=&quot;10059&quot;&gt;&lt;property id=&quot;20148&quot; value=&quot;5&quot;/&gt;&lt;property id=&quot;20300&quot; value=&quot;Slide 56&quot;/&gt;&lt;property id=&quot;20307&quot; value=&quot;313&quot;/&gt;&lt;/object&gt;&lt;object type=&quot;3&quot; unique_id=&quot;10060&quot;&gt;&lt;property id=&quot;20148&quot; value=&quot;5&quot;/&gt;&lt;property id=&quot;20300&quot; value=&quot;Slide 57&quot;/&gt;&lt;property id=&quot;20307&quot; value=&quot;314&quot;/&gt;&lt;/object&gt;&lt;object type=&quot;3&quot; unique_id=&quot;10061&quot;&gt;&lt;property id=&quot;20148&quot; value=&quot;5&quot;/&gt;&lt;property id=&quot;20300&quot; value=&quot;Slide 58&quot;/&gt;&lt;property id=&quot;20307&quot; value=&quot;315&quot;/&gt;&lt;/object&gt;&lt;object type=&quot;3&quot; unique_id=&quot;10062&quot;&gt;&lt;property id=&quot;20148&quot; value=&quot;5&quot;/&gt;&lt;property id=&quot;20300&quot; value=&quot;Slide 59&quot;/&gt;&lt;property id=&quot;20307&quot; value=&quot;316&quot;/&gt;&lt;/object&gt;&lt;object type=&quot;3&quot; unique_id=&quot;10063&quot;&gt;&lt;property id=&quot;20148&quot; value=&quot;5&quot;/&gt;&lt;property id=&quot;20300&quot; value=&quot;Slide 60&quot;/&gt;&lt;property id=&quot;20307&quot; value=&quot;317&quot;/&gt;&lt;/object&gt;&lt;object type=&quot;3&quot; unique_id=&quot;10064&quot;&gt;&lt;property id=&quot;20148&quot; value=&quot;5&quot;/&gt;&lt;property id=&quot;20300&quot; value=&quot;Slide 61&quot;/&gt;&lt;property id=&quot;20307&quot; value=&quot;318&quot;/&gt;&lt;/object&gt;&lt;object type=&quot;3&quot; unique_id=&quot;10065&quot;&gt;&lt;property id=&quot;20148&quot; value=&quot;5&quot;/&gt;&lt;property id=&quot;20300&quot; value=&quot;Slide 62&quot;/&gt;&lt;property id=&quot;20307&quot; value=&quot;319&quot;/&gt;&lt;/object&gt;&lt;object type=&quot;3&quot; unique_id=&quot;10066&quot;&gt;&lt;property id=&quot;20148&quot; value=&quot;5&quot;/&gt;&lt;property id=&quot;20300&quot; value=&quot;Slide 63&quot;/&gt;&lt;property id=&quot;20307&quot; value=&quot;320&quot;/&gt;&lt;/object&gt;&lt;object type=&quot;3&quot; unique_id=&quot;10067&quot;&gt;&lt;property id=&quot;20148&quot; value=&quot;5&quot;/&gt;&lt;property id=&quot;20300&quot; value=&quot;Slide 64&quot;/&gt;&lt;property id=&quot;20307&quot; value=&quot;321&quot;/&gt;&lt;/object&gt;&lt;object type=&quot;3&quot; unique_id=&quot;10068&quot;&gt;&lt;property id=&quot;20148&quot; value=&quot;5&quot;/&gt;&lt;property id=&quot;20300&quot; value=&quot;Slide 65&quot;/&gt;&lt;property id=&quot;20307&quot; value=&quot;322&quot;/&gt;&lt;/object&gt;&lt;object type=&quot;3&quot; unique_id=&quot;10069&quot;&gt;&lt;property id=&quot;20148&quot; value=&quot;5&quot;/&gt;&lt;property id=&quot;20300&quot; value=&quot;Slide 66 - &amp;quot;Feedback Mode&amp;quot;&quot;/&gt;&lt;property id=&quot;20307&quot; value=&quot;323&quot;/&gt;&lt;/object&gt;&lt;object type=&quot;3&quot; unique_id=&quot;10070&quot;&gt;&lt;property id=&quot;20148&quot; value=&quot;5&quot;/&gt;&lt;property id=&quot;20300&quot; value=&quot;Slide 67&quot;/&gt;&lt;property id=&quot;20307&quot; value=&quot;324&quot;/&gt;&lt;/object&gt;&lt;object type=&quot;3&quot; unique_id=&quot;10071&quot;&gt;&lt;property id=&quot;20148&quot; value=&quot;5&quot;/&gt;&lt;property id=&quot;20300&quot; value=&quot;Slide 68&quot;/&gt;&lt;property id=&quot;20307&quot; value=&quot;325&quot;/&gt;&lt;/object&gt;&lt;object type=&quot;3&quot; unique_id=&quot;10072&quot;&gt;&lt;property id=&quot;20148&quot; value=&quot;5&quot;/&gt;&lt;property id=&quot;20300&quot; value=&quot;Slide 69&quot;/&gt;&lt;property id=&quot;20307&quot; value=&quot;326&quot;/&gt;&lt;/object&gt;&lt;object type=&quot;3&quot; unique_id=&quot;10073&quot;&gt;&lt;property id=&quot;20148&quot; value=&quot;5&quot;/&gt;&lt;property id=&quot;20300&quot; value=&quot;Slide 70 - &amp;quot;Exam Management&amp;quot;&quot;/&gt;&lt;property id=&quot;20307&quot; value=&quot;327&quot;/&gt;&lt;/object&gt;&lt;object type=&quot;3&quot; unique_id=&quot;10074&quot;&gt;&lt;property id=&quot;20148&quot; value=&quot;5&quot;/&gt;&lt;property id=&quot;20300&quot; value=&quot;Slide 71 - &amp;quot;Problems and Feature Requests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1957</Words>
  <Application>Microsoft Office PowerPoint</Application>
  <PresentationFormat>On-screen Show (4:3)</PresentationFormat>
  <Paragraphs>270</Paragraphs>
  <Slides>71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Writing MCQs in Clinical Education &amp; OSCA Training</vt:lpstr>
      <vt:lpstr>Learning Outcomes</vt:lpstr>
      <vt:lpstr>Why are MCQs useful?</vt:lpstr>
      <vt:lpstr>Single Best Answer</vt:lpstr>
      <vt:lpstr>Getting Started</vt:lpstr>
      <vt:lpstr>Blueprinting an Exam</vt:lpstr>
      <vt:lpstr>Blueprinting a Theme (MCQs on Prescribing)</vt:lpstr>
      <vt:lpstr>Cognitive Skills to Test in MCQs</vt:lpstr>
      <vt:lpstr>Summary: Good Questions</vt:lpstr>
      <vt:lpstr>Summary: Good Questions</vt:lpstr>
      <vt:lpstr>Summary: Good Questions</vt:lpstr>
      <vt:lpstr>Example Question (examples taken from Case and Swanson 2008)</vt:lpstr>
      <vt:lpstr>Steps to Create SBA Questions</vt:lpstr>
      <vt:lpstr>Variations on a Theme</vt:lpstr>
      <vt:lpstr> - Other Themes -</vt:lpstr>
      <vt:lpstr>Extended Matching Questions</vt:lpstr>
      <vt:lpstr>Steps to Create EM Questions</vt:lpstr>
      <vt:lpstr>Test ‘Your’ Own Questions</vt:lpstr>
      <vt:lpstr>Test Your Own Questions</vt:lpstr>
      <vt:lpstr>Then always try out your questions </vt:lpstr>
      <vt:lpstr>Writing Best Answer Questions 4 Components </vt:lpstr>
      <vt:lpstr>Extended Matching Questions  4 Components</vt:lpstr>
      <vt:lpstr>Further Reading</vt:lpstr>
      <vt:lpstr>Using OSCA David Hope Assessment Psychometrician  University of Edinburgh  david.hope@ed.ac.uk</vt:lpstr>
      <vt:lpstr>Outcomes</vt:lpstr>
      <vt:lpstr>PowerPoint Presentation</vt:lpstr>
      <vt:lpstr>PowerPoint Presentation</vt:lpstr>
      <vt:lpstr>PowerPoint Presentation</vt:lpstr>
      <vt:lpstr>Create New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</vt:lpstr>
      <vt:lpstr>PowerPoint Presentation</vt:lpstr>
      <vt:lpstr>PowerPoint Presentation</vt:lpstr>
      <vt:lpstr>PowerPoint Presentation</vt:lpstr>
      <vt:lpstr>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Mode</vt:lpstr>
      <vt:lpstr>PowerPoint Presentation</vt:lpstr>
      <vt:lpstr>PowerPoint Presentation</vt:lpstr>
      <vt:lpstr>PowerPoint Presentation</vt:lpstr>
      <vt:lpstr>Exam Management</vt:lpstr>
      <vt:lpstr>Problems and Feature Requests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MCQs in Clinical Education</dc:title>
  <dc:creator>David Hope</dc:creator>
  <cp:lastModifiedBy>David Hope</cp:lastModifiedBy>
  <cp:revision>36</cp:revision>
  <dcterms:created xsi:type="dcterms:W3CDTF">2011-12-02T10:40:06Z</dcterms:created>
  <dcterms:modified xsi:type="dcterms:W3CDTF">2012-02-09T13:56:35Z</dcterms:modified>
</cp:coreProperties>
</file>