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20"/>
  </p:notesMasterIdLst>
  <p:sldIdLst>
    <p:sldId id="256" r:id="rId2"/>
    <p:sldId id="257" r:id="rId3"/>
    <p:sldId id="271" r:id="rId4"/>
    <p:sldId id="270" r:id="rId5"/>
    <p:sldId id="272" r:id="rId6"/>
    <p:sldId id="258" r:id="rId7"/>
    <p:sldId id="259" r:id="rId8"/>
    <p:sldId id="268" r:id="rId9"/>
    <p:sldId id="267" r:id="rId10"/>
    <p:sldId id="260" r:id="rId11"/>
    <p:sldId id="261" r:id="rId12"/>
    <p:sldId id="262" r:id="rId13"/>
    <p:sldId id="263" r:id="rId14"/>
    <p:sldId id="273" r:id="rId15"/>
    <p:sldId id="264" r:id="rId16"/>
    <p:sldId id="269" r:id="rId17"/>
    <p:sldId id="265" r:id="rId18"/>
    <p:sldId id="266" r:id="rId19"/>
  </p:sldIdLst>
  <p:sldSz cx="9144000" cy="6858000" type="screen4x3"/>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3" autoAdjust="0"/>
    <p:restoredTop sz="76784" autoAdjust="0"/>
  </p:normalViewPr>
  <p:slideViewPr>
    <p:cSldViewPr snapToGrid="0" snapToObjects="1">
      <p:cViewPr varScale="1">
        <p:scale>
          <a:sx n="85" d="100"/>
          <a:sy n="85" d="100"/>
        </p:scale>
        <p:origin x="-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F26FF92-287E-40DB-9A0F-EF9C97402313}" type="datetimeFigureOut">
              <a:rPr lang="en-US"/>
              <a:pPr>
                <a:defRPr/>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299D86-A740-4D7D-ADF0-DF44E02E75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conspedia.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conspedia.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p:txBody>
          <a:bodyPr wrap="square" numCol="1" anchor="t" anchorCtr="0" compatLnSpc="1">
            <a:prstTxWarp prst="textNoShape">
              <a:avLst/>
            </a:prstTxWarp>
          </a:bodyPr>
          <a:lstStyle/>
          <a:p>
            <a:pPr marL="46037" defTabSz="914400" eaLnBrk="1" hangingPunct="1">
              <a:spcBef>
                <a:spcPct val="20000"/>
              </a:spcBef>
              <a:buClr>
                <a:srgbClr val="FF8600"/>
              </a:buClr>
              <a:buFont typeface="Wingdings" pitchFamily="2" charset="2"/>
              <a:buNone/>
              <a:defRPr/>
            </a:pPr>
            <a:r>
              <a:rPr lang="en-GB" sz="2000" dirty="0" smtClean="0">
                <a:solidFill>
                  <a:prstClr val="white"/>
                </a:solidFill>
                <a:latin typeface="Arial"/>
              </a:rPr>
              <a:t>Getting the lecture experience online</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Slides</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Voice</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Head and Shoulders, Video of presenter</a:t>
            </a:r>
          </a:p>
          <a:p>
            <a:pPr marL="331787" indent="-285750" defTabSz="914400" eaLnBrk="1" hangingPunct="1">
              <a:spcBef>
                <a:spcPct val="20000"/>
              </a:spcBef>
              <a:buClr>
                <a:srgbClr val="FF8600"/>
              </a:buClr>
              <a:buFont typeface="Arial" pitchFamily="34" charset="0"/>
              <a:buChar char="•"/>
              <a:defRPr/>
            </a:pPr>
            <a:endParaRPr lang="en-GB" sz="2000" dirty="0" smtClean="0">
              <a:solidFill>
                <a:prstClr val="white"/>
              </a:solidFill>
              <a:latin typeface="Arial"/>
            </a:endParaRPr>
          </a:p>
          <a:p>
            <a:pPr marL="46037" defTabSz="914400" eaLnBrk="1" hangingPunct="1">
              <a:spcBef>
                <a:spcPct val="20000"/>
              </a:spcBef>
              <a:buClr>
                <a:srgbClr val="FF8600"/>
              </a:buClr>
              <a:buFont typeface="Arial" pitchFamily="34" charset="0"/>
              <a:buNone/>
              <a:defRPr/>
            </a:pPr>
            <a:r>
              <a:rPr lang="en-GB" sz="2000" dirty="0" smtClean="0">
                <a:solidFill>
                  <a:prstClr val="white"/>
                </a:solidFill>
                <a:latin typeface="Arial"/>
              </a:rPr>
              <a:t>Interactivity</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Pause for reflection, think about the content, Ask a question</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Interactive questions (</a:t>
            </a:r>
            <a:r>
              <a:rPr lang="en-GB" sz="2000" dirty="0" err="1" smtClean="0">
                <a:solidFill>
                  <a:prstClr val="white"/>
                </a:solidFill>
                <a:latin typeface="Arial"/>
              </a:rPr>
              <a:t>Quizes</a:t>
            </a:r>
            <a:r>
              <a:rPr lang="en-GB" sz="2000" dirty="0" smtClean="0">
                <a:solidFill>
                  <a:prstClr val="white"/>
                </a:solidFill>
                <a:latin typeface="Arial"/>
              </a:rPr>
              <a:t> or Surveys)</a:t>
            </a:r>
          </a:p>
          <a:p>
            <a:pPr marL="331787" indent="-285750" defTabSz="914400" eaLnBrk="1" hangingPunct="1">
              <a:spcBef>
                <a:spcPct val="20000"/>
              </a:spcBef>
              <a:buClr>
                <a:srgbClr val="FF8600"/>
              </a:buClr>
              <a:buFont typeface="Arial" pitchFamily="34" charset="0"/>
              <a:buChar char="•"/>
              <a:defRPr/>
            </a:pPr>
            <a:r>
              <a:rPr lang="en-GB" sz="2000" dirty="0" smtClean="0">
                <a:solidFill>
                  <a:prstClr val="white"/>
                </a:solidFill>
                <a:latin typeface="Arial"/>
              </a:rPr>
              <a:t>Links to other great resources</a:t>
            </a:r>
          </a:p>
          <a:p>
            <a:pPr marL="331787" indent="-285750" defTabSz="914400" eaLnBrk="1" hangingPunct="1">
              <a:spcBef>
                <a:spcPct val="20000"/>
              </a:spcBef>
              <a:buClr>
                <a:srgbClr val="FF8600"/>
              </a:buClr>
              <a:buFont typeface="Arial" pitchFamily="34" charset="0"/>
              <a:buChar char="•"/>
              <a:defRPr/>
            </a:pPr>
            <a:endParaRPr lang="en-GB" sz="1800" dirty="0" smtClean="0">
              <a:solidFill>
                <a:prstClr val="white"/>
              </a:solidFill>
              <a:latin typeface="Arial"/>
            </a:endParaRPr>
          </a:p>
          <a:p>
            <a:pPr marL="742950" lvl="1" indent="-285750" defTabSz="914400" eaLnBrk="1" hangingPunct="1">
              <a:spcBef>
                <a:spcPct val="20000"/>
              </a:spcBef>
              <a:buClr>
                <a:srgbClr val="FF8600"/>
              </a:buClr>
              <a:buFont typeface="Wingdings" pitchFamily="2" charset="2"/>
              <a:buChar char="§"/>
              <a:defRPr/>
            </a:pPr>
            <a:endParaRPr lang="en-GB" sz="1800" dirty="0" smtClean="0">
              <a:solidFill>
                <a:prstClr val="white"/>
              </a:solidFill>
              <a:latin typeface="Arial"/>
            </a:endParaRPr>
          </a:p>
          <a:p>
            <a:pPr marL="742950" lvl="1" indent="-285750" defTabSz="914400" eaLnBrk="1" hangingPunct="1">
              <a:spcBef>
                <a:spcPct val="20000"/>
              </a:spcBef>
              <a:buClr>
                <a:srgbClr val="FF8600"/>
              </a:buClr>
              <a:buFont typeface="Wingdings" pitchFamily="2" charset="2"/>
              <a:buChar char="§"/>
              <a:defRPr/>
            </a:pPr>
            <a:endParaRPr lang="en-GB" sz="1800" dirty="0" smtClean="0">
              <a:solidFill>
                <a:prstClr val="white"/>
              </a:solidFill>
              <a:latin typeface="Arial"/>
            </a:endParaRPr>
          </a:p>
          <a:p>
            <a:pPr eaLnBrk="1" hangingPunct="1">
              <a:spcBef>
                <a:spcPct val="0"/>
              </a:spcBef>
              <a:defRPr/>
            </a:pPr>
            <a:r>
              <a:rPr lang="en-GB" dirty="0" smtClean="0"/>
              <a:t>Images sourced from ClipArt, </a:t>
            </a:r>
            <a:r>
              <a:rPr lang="en-GB" dirty="0" err="1" smtClean="0"/>
              <a:t>iconspedia</a:t>
            </a:r>
            <a:r>
              <a:rPr lang="en-GB" dirty="0" smtClean="0"/>
              <a:t>, and </a:t>
            </a:r>
            <a:r>
              <a:rPr lang="en-GB" dirty="0" err="1" smtClean="0"/>
              <a:t>wikimedia</a:t>
            </a:r>
            <a:r>
              <a:rPr lang="en-GB" dirty="0" smtClean="0"/>
              <a:t> commons.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7F7719-6B4B-4255-95E7-B369CAF2E2F0}" type="slidenum">
              <a:rPr lang="en-US"/>
              <a:pPr fontAlgn="base">
                <a:spcBef>
                  <a:spcPct val="0"/>
                </a:spcBef>
                <a:spcAft>
                  <a:spcPct val="0"/>
                </a:spcAft>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p:txBody>
          <a:bodyPr wrap="square" numCol="1" anchor="t" anchorCtr="0" compatLnSpc="1">
            <a:prstTxWarp prst="textNoShape">
              <a:avLst/>
            </a:prstTxWarp>
          </a:bodyPr>
          <a:lstStyle/>
          <a:p>
            <a:pPr marL="46037" defTabSz="914400" eaLnBrk="1" hangingPunct="1">
              <a:spcBef>
                <a:spcPct val="20000"/>
              </a:spcBef>
              <a:buClr>
                <a:srgbClr val="FF8600"/>
              </a:buClr>
              <a:buFont typeface="Wingdings" pitchFamily="2" charset="2"/>
              <a:buNone/>
              <a:defRPr/>
            </a:pPr>
            <a:r>
              <a:rPr lang="en-GB" sz="2000" dirty="0" smtClean="0">
                <a:solidFill>
                  <a:prstClr val="white"/>
                </a:solidFill>
                <a:latin typeface="Arial"/>
              </a:rPr>
              <a:t>Tips from our experience of helping people record their presentations</a:t>
            </a:r>
            <a:endParaRPr lang="en-GB" sz="1800" dirty="0" smtClean="0">
              <a:solidFill>
                <a:prstClr val="white"/>
              </a:solidFill>
              <a:latin typeface="Arial"/>
            </a:endParaRPr>
          </a:p>
          <a:p>
            <a:pPr eaLnBrk="1" hangingPunct="1">
              <a:spcBef>
                <a:spcPct val="0"/>
              </a:spcBef>
              <a:defRPr/>
            </a:pPr>
            <a:endParaRPr lang="en-GB"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E4BBD-1C36-4E79-B88A-B1AB2DE388ED}" type="slidenum">
              <a:rPr lang="en-US"/>
              <a:pPr fontAlgn="base">
                <a:spcBef>
                  <a:spcPct val="0"/>
                </a:spcBef>
                <a:spcAft>
                  <a:spcPct val="0"/>
                </a:spcAft>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3634CC-4C4D-448D-AC43-16D7D1DE9974}" type="slidenum">
              <a:rPr lang="en-US"/>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 selection of the different technologies available,</a:t>
            </a:r>
          </a:p>
          <a:p>
            <a:endParaRPr lang="en-GB" smtClean="0"/>
          </a:p>
          <a:p>
            <a:r>
              <a:rPr lang="en-GB" smtClean="0"/>
              <a:t>As the complexity of the task grows the harder the process becomes (within reason)</a:t>
            </a:r>
          </a:p>
          <a:p>
            <a:endParaRPr lang="en-GB" smtClean="0"/>
          </a:p>
          <a:p>
            <a:r>
              <a:rPr lang="en-GB" smtClean="0"/>
              <a:t>The elements in the middle of the chart show the key areas that are the most relevant to online lectures, and are the tools that we will look at the most.</a:t>
            </a:r>
          </a:p>
        </p:txBody>
      </p:sp>
      <p:sp>
        <p:nvSpPr>
          <p:cNvPr id="4" name="Slide Number Placeholder 3"/>
          <p:cNvSpPr>
            <a:spLocks noGrp="1"/>
          </p:cNvSpPr>
          <p:nvPr>
            <p:ph type="sldNum" sz="quarter" idx="5"/>
          </p:nvPr>
        </p:nvSpPr>
        <p:spPr/>
        <p:txBody>
          <a:bodyPr/>
          <a:lstStyle/>
          <a:p>
            <a:pPr>
              <a:defRPr/>
            </a:pPr>
            <a:fld id="{A2A2791D-5684-44E5-8511-62A3D3037D9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1AE78F9-F9AA-4B54-8824-0ED233210F2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Arguably the most important part, making sure content sees the light of day</a:t>
            </a:r>
          </a:p>
          <a:p>
            <a:pPr eaLnBrk="1" hangingPunct="1"/>
            <a:endParaRPr lang="en-GB" smtClean="0"/>
          </a:p>
          <a:p>
            <a:pPr eaLnBrk="1" hangingPunct="1"/>
            <a:r>
              <a:rPr lang="en-GB" smtClean="0"/>
              <a:t>Different formats, different approaches.</a:t>
            </a:r>
          </a:p>
          <a:p>
            <a:pPr eaLnBrk="1" hangingPunct="1"/>
            <a:endParaRPr lang="en-GB" smtClean="0"/>
          </a:p>
          <a:p>
            <a:pPr eaLnBrk="1" hangingPunct="1"/>
            <a:r>
              <a:rPr lang="en-GB" smtClean="0"/>
              <a:t>Leads to the question of sharing content, etc.</a:t>
            </a:r>
          </a:p>
          <a:p>
            <a:pPr eaLnBrk="1" hangingPunct="1"/>
            <a:endParaRPr lang="en-GB" smtClean="0"/>
          </a:p>
          <a:p>
            <a:pPr eaLnBrk="1" hangingPunct="1"/>
            <a:r>
              <a:rPr lang="en-GB" smtClean="0"/>
              <a:t>Icons courtesy of iconspedia, all available under free, public or personal use licenses.</a:t>
            </a:r>
          </a:p>
          <a:p>
            <a:r>
              <a:rPr lang="en-GB" smtClean="0">
                <a:hlinkClick r:id="rId3"/>
              </a:rPr>
              <a:t>http://www.iconspedia.com/</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B9626BB1-2579-48A4-9E54-E998C2DCE7A1}"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Overview of LTS services</a:t>
            </a:r>
          </a:p>
          <a:p>
            <a:endParaRPr lang="en-GB" smtClean="0"/>
          </a:p>
        </p:txBody>
      </p:sp>
      <p:sp>
        <p:nvSpPr>
          <p:cNvPr id="4" name="Slide Number Placeholder 3"/>
          <p:cNvSpPr>
            <a:spLocks noGrp="1"/>
          </p:cNvSpPr>
          <p:nvPr>
            <p:ph type="sldNum" sz="quarter" idx="5"/>
          </p:nvPr>
        </p:nvSpPr>
        <p:spPr/>
        <p:txBody>
          <a:bodyPr/>
          <a:lstStyle/>
          <a:p>
            <a:pPr>
              <a:defRPr/>
            </a:pPr>
            <a:fld id="{8A9D35AE-5C6B-4F55-887B-EACE04D237F4}"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Thoughts about what you need to have a go for yourself, in your own time.</a:t>
            </a:r>
          </a:p>
          <a:p>
            <a:pPr eaLnBrk="1" hangingPunct="1"/>
            <a:endParaRPr lang="en-GB" smtClean="0"/>
          </a:p>
          <a:p>
            <a:pPr eaLnBrk="1" hangingPunct="1"/>
            <a:r>
              <a:rPr lang="en-GB" smtClean="0"/>
              <a:t>Please ask us at LTS if you have any questions.  Remember it can be a long process, so give yourself plenty of time to create these materials</a:t>
            </a:r>
          </a:p>
          <a:p>
            <a:pPr eaLnBrk="1" hangingPunct="1"/>
            <a:endParaRPr lang="en-GB" smtClean="0"/>
          </a:p>
          <a:p>
            <a:pPr eaLnBrk="1" hangingPunct="1"/>
            <a:r>
              <a:rPr lang="en-GB" smtClean="0"/>
              <a:t>Icons courtesy of iconspedia, all available under free, public or personal use licenses.</a:t>
            </a:r>
          </a:p>
          <a:p>
            <a:r>
              <a:rPr lang="en-GB" smtClean="0">
                <a:hlinkClick r:id="rId3"/>
              </a:rPr>
              <a:t>http://www.iconspedia.com/</a:t>
            </a:r>
            <a:endParaRPr lang="en-GB" smtClean="0"/>
          </a:p>
        </p:txBody>
      </p:sp>
      <p:sp>
        <p:nvSpPr>
          <p:cNvPr id="4" name="Slide Number Placeholder 3"/>
          <p:cNvSpPr>
            <a:spLocks noGrp="1"/>
          </p:cNvSpPr>
          <p:nvPr>
            <p:ph type="sldNum" sz="quarter" idx="5"/>
          </p:nvPr>
        </p:nvSpPr>
        <p:spPr/>
        <p:txBody>
          <a:bodyPr/>
          <a:lstStyle/>
          <a:p>
            <a:pPr>
              <a:defRPr/>
            </a:pPr>
            <a:fld id="{1B0E2735-3568-4210-93E7-31659A353D16}"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9ECE63A-4CB5-4555-9980-D30DACC3E404}"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GB"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6"/>
          <p:cNvSpPr>
            <a:spLocks noGrp="1"/>
          </p:cNvSpPr>
          <p:nvPr>
            <p:ph type="dt" sz="half" idx="10"/>
          </p:nvPr>
        </p:nvSpPr>
        <p:spPr/>
        <p:txBody>
          <a:bodyPr/>
          <a:lstStyle>
            <a:lvl1pPr>
              <a:defRPr/>
            </a:lvl1pPr>
          </a:lstStyle>
          <a:p>
            <a:pPr>
              <a:defRPr/>
            </a:pPr>
            <a:fld id="{91745CD1-CE21-47BF-A139-D1CBF8962008}" type="datetimeFigureOut">
              <a:rPr lang="en-US"/>
              <a:pPr>
                <a:defRPr/>
              </a:pPr>
              <a:t>11/7/2012</a:t>
            </a:fld>
            <a:endParaRPr lang="en-US"/>
          </a:p>
        </p:txBody>
      </p:sp>
      <p:sp>
        <p:nvSpPr>
          <p:cNvPr id="5" name="Slide Number Placeholder 7"/>
          <p:cNvSpPr>
            <a:spLocks noGrp="1"/>
          </p:cNvSpPr>
          <p:nvPr>
            <p:ph type="sldNum" sz="quarter" idx="11"/>
          </p:nvPr>
        </p:nvSpPr>
        <p:spPr/>
        <p:txBody>
          <a:bodyPr/>
          <a:lstStyle>
            <a:lvl1pPr>
              <a:defRPr/>
            </a:lvl1pPr>
          </a:lstStyle>
          <a:p>
            <a:pPr>
              <a:defRPr/>
            </a:pPr>
            <a:fld id="{5B251D5B-A38B-4213-98EF-F8698BC4E812}" type="slidenum">
              <a:rPr lang="en-US"/>
              <a:pPr>
                <a:defRPr/>
              </a:pPr>
              <a:t>‹#›</a:t>
            </a:fld>
            <a:endParaRPr lang="en-US" dirty="0">
              <a:solidFill>
                <a:schemeClr val="tx2"/>
              </a:solidFill>
            </a:endParaRPr>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C0D0C7-5D3D-48DF-A4E1-65822BC0082E}" type="datetimeFigureOut">
              <a:rPr lang="en-US"/>
              <a:pPr>
                <a:defRPr/>
              </a:pPr>
              <a:t>11/7/2012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204DD1D3-D271-4B88-9970-8EBFD5F1628C}"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539EAA-7F45-4A13-9A71-CE5638E1AE6F}" type="datetimeFigureOut">
              <a:rPr lang="en-US"/>
              <a:pPr>
                <a:defRPr/>
              </a:pPr>
              <a:t>11/7/2012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C20E694-C5D2-4619-85A3-B69BCBE32703}"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C13409-31D8-4D0D-97C8-14049B789E03}" type="datetimeFigureOut">
              <a:rPr lang="en-US"/>
              <a:pPr>
                <a:defRPr/>
              </a:pPr>
              <a:t>11/7/2012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C91813E-49F8-4A69-8058-BE8283F9CF08}"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GB"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703220-FC55-4790-83D2-5A5A6D65B602}" type="datetimeFigureOut">
              <a:rPr lang="en-US"/>
              <a:pPr>
                <a:defRPr/>
              </a:pPr>
              <a:t>11/7/2012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52EC80A-FB09-4A96-83A2-6BCCFEE9C207}"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192766"/>
            <a:ext cx="7315200" cy="1154097"/>
          </a:xfrm>
        </p:spPr>
        <p:txBody>
          <a:bodyPr/>
          <a:lstStyle/>
          <a:p>
            <a:r>
              <a:rPr lang="en-GB" smtClean="0"/>
              <a:t>Click to edit Master title style</a:t>
            </a:r>
            <a:endParaRPr lang="en-US"/>
          </a:p>
        </p:txBody>
      </p:sp>
      <p:sp>
        <p:nvSpPr>
          <p:cNvPr id="8" name="Content Placeholder 7"/>
          <p:cNvSpPr>
            <a:spLocks noGrp="1"/>
          </p:cNvSpPr>
          <p:nvPr>
            <p:ph sz="quarter" idx="13"/>
          </p:nvPr>
        </p:nvSpPr>
        <p:spPr>
          <a:xfrm>
            <a:off x="914400" y="2460867"/>
            <a:ext cx="3566160" cy="38759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81728" y="2460702"/>
            <a:ext cx="3566160" cy="387818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B6B4D0CD-C294-4C80-A0D9-B8200D5653AC}" type="datetimeFigureOut">
              <a:rPr lang="en-US"/>
              <a:pPr>
                <a:defRPr/>
              </a:pPr>
              <a:t>11/7/2012</a:t>
            </a:fld>
            <a:endParaRPr lang="en-US"/>
          </a:p>
        </p:txBody>
      </p:sp>
      <p:sp>
        <p:nvSpPr>
          <p:cNvPr id="6" name="Slide Number Placeholder 5"/>
          <p:cNvSpPr>
            <a:spLocks noGrp="1"/>
          </p:cNvSpPr>
          <p:nvPr>
            <p:ph type="sldNum" sz="quarter" idx="16"/>
          </p:nvPr>
        </p:nvSpPr>
        <p:spPr/>
        <p:txBody>
          <a:bodyPr/>
          <a:lstStyle>
            <a:lvl1pPr>
              <a:defRPr/>
            </a:lvl1pPr>
          </a:lstStyle>
          <a:p>
            <a:pPr>
              <a:defRPr/>
            </a:pPr>
            <a:fld id="{FB4B84A8-B6A6-496C-BBDE-D3F0868E344A}"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557346"/>
            <a:ext cx="3575352" cy="621792"/>
          </a:xfrm>
        </p:spPr>
        <p:txBody>
          <a:bodyPr anchor="b">
            <a:noAutofit/>
          </a:bodyPr>
          <a:lstStyle>
            <a:lvl1pPr marL="0" indent="0">
              <a:buNone/>
              <a:defRPr sz="20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5" name="Text Placeholder 4"/>
          <p:cNvSpPr>
            <a:spLocks noGrp="1"/>
          </p:cNvSpPr>
          <p:nvPr>
            <p:ph type="body" sz="quarter" idx="3"/>
          </p:nvPr>
        </p:nvSpPr>
        <p:spPr>
          <a:xfrm>
            <a:off x="4683379" y="2557346"/>
            <a:ext cx="3572239" cy="621792"/>
          </a:xfrm>
        </p:spPr>
        <p:txBody>
          <a:bodyPr anchor="b">
            <a:noAutofit/>
          </a:bodyPr>
          <a:lstStyle>
            <a:lvl1pPr marL="0" indent="0">
              <a:buNone/>
              <a:defRPr sz="20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0" name="Title 9"/>
          <p:cNvSpPr>
            <a:spLocks noGrp="1"/>
          </p:cNvSpPr>
          <p:nvPr>
            <p:ph type="title"/>
          </p:nvPr>
        </p:nvSpPr>
        <p:spPr>
          <a:xfrm>
            <a:off x="914400" y="1210179"/>
            <a:ext cx="7315200" cy="1154097"/>
          </a:xfrm>
        </p:spPr>
        <p:txBody>
          <a:bodyPr/>
          <a:lstStyle/>
          <a:p>
            <a:r>
              <a:rPr lang="en-GB" smtClean="0"/>
              <a:t>Click to edit Master title style</a:t>
            </a:r>
            <a:endParaRPr lang="en-US" dirty="0"/>
          </a:p>
        </p:txBody>
      </p:sp>
      <p:sp>
        <p:nvSpPr>
          <p:cNvPr id="11" name="Content Placeholder 10"/>
          <p:cNvSpPr>
            <a:spLocks noGrp="1"/>
          </p:cNvSpPr>
          <p:nvPr>
            <p:ph sz="quarter" idx="13"/>
          </p:nvPr>
        </p:nvSpPr>
        <p:spPr>
          <a:xfrm>
            <a:off x="914400" y="3256156"/>
            <a:ext cx="3566160" cy="308063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81727" y="3256156"/>
            <a:ext cx="3566160" cy="308063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7E3E2037-41B6-49C9-A83E-917A374A03D8}" type="datetimeFigureOut">
              <a:rPr lang="en-US"/>
              <a:pPr>
                <a:defRPr/>
              </a:pPr>
              <a:t>11/7/2012</a:t>
            </a:fld>
            <a:endParaRPr lang="en-US"/>
          </a:p>
        </p:txBody>
      </p:sp>
      <p:sp>
        <p:nvSpPr>
          <p:cNvPr id="8" name="Slide Number Placeholder 5"/>
          <p:cNvSpPr>
            <a:spLocks noGrp="1"/>
          </p:cNvSpPr>
          <p:nvPr>
            <p:ph type="sldNum" sz="quarter" idx="16"/>
          </p:nvPr>
        </p:nvSpPr>
        <p:spPr/>
        <p:txBody>
          <a:bodyPr/>
          <a:lstStyle>
            <a:lvl1pPr>
              <a:defRPr/>
            </a:lvl1pPr>
          </a:lstStyle>
          <a:p>
            <a:pPr>
              <a:defRPr/>
            </a:pPr>
            <a:fld id="{393A867A-C48E-414F-8D4C-82459BC9EF9C}"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1FB4AA-12D7-4B39-B99F-427B83A08BD4}" type="datetimeFigureOut">
              <a:rPr lang="en-US"/>
              <a:pPr>
                <a:defRPr/>
              </a:pPr>
              <a:t>11/7/2012</a:t>
            </a:fld>
            <a:endParaRPr lang="en-US"/>
          </a:p>
        </p:txBody>
      </p:sp>
      <p:sp>
        <p:nvSpPr>
          <p:cNvPr id="4" name="Slide Number Placeholder 5"/>
          <p:cNvSpPr>
            <a:spLocks noGrp="1"/>
          </p:cNvSpPr>
          <p:nvPr>
            <p:ph type="sldNum" sz="quarter" idx="11"/>
          </p:nvPr>
        </p:nvSpPr>
        <p:spPr/>
        <p:txBody>
          <a:bodyPr/>
          <a:lstStyle>
            <a:lvl1pPr>
              <a:defRPr/>
            </a:lvl1pPr>
          </a:lstStyle>
          <a:p>
            <a:pPr>
              <a:defRPr/>
            </a:pPr>
            <a:fld id="{806286A5-09FC-4397-B002-793FE2914C1E}"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6793BB-D9AF-4967-B06D-97449A6F3E2F}" type="datetimeFigureOut">
              <a:rPr lang="en-US"/>
              <a:pPr>
                <a:defRPr/>
              </a:pPr>
              <a:t>11/7/2012</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5CBF38-36CA-42C8-82BB-C3F455746F8F}"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379313"/>
            <a:ext cx="2950936" cy="2173015"/>
          </a:xfrm>
        </p:spPr>
        <p:txBody>
          <a:bodyPr anchor="t">
            <a:normAutofit/>
          </a:bodyPr>
          <a:lstStyle>
            <a:lvl1pPr algn="l">
              <a:defRPr sz="2800" b="0"/>
            </a:lvl1pPr>
          </a:lstStyle>
          <a:p>
            <a:r>
              <a:rPr lang="en-GB" smtClean="0"/>
              <a:t>Click to edit Master title style</a:t>
            </a:r>
            <a:endParaRPr lang="en-US" dirty="0"/>
          </a:p>
        </p:txBody>
      </p:sp>
      <p:sp>
        <p:nvSpPr>
          <p:cNvPr id="3" name="Content Placeholder 2"/>
          <p:cNvSpPr>
            <a:spLocks noGrp="1"/>
          </p:cNvSpPr>
          <p:nvPr>
            <p:ph idx="1"/>
          </p:nvPr>
        </p:nvSpPr>
        <p:spPr>
          <a:xfrm>
            <a:off x="4021752" y="1380660"/>
            <a:ext cx="4207848" cy="5124218"/>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914400" y="3615046"/>
            <a:ext cx="2950936" cy="28898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E0B235-C6D8-4C74-ABCE-2C101BE3F9DB}" type="datetimeFigureOut">
              <a:rPr lang="en-US"/>
              <a:pPr>
                <a:defRPr/>
              </a:pPr>
              <a:t>11/7/2012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7FD6A352-39DD-4256-8B60-B1CF292A30E3}"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GB"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746BF6-A216-40A7-8742-66F99230BFB6}" type="datetimeFigureOut">
              <a:rPr lang="en-US"/>
              <a:pPr>
                <a:defRPr/>
              </a:pPr>
              <a:t>11/7/2012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95854877-573E-41BD-9716-68998CDA7D38}"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914400" y="1163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29" name="Text Placeholder 2"/>
          <p:cNvSpPr>
            <a:spLocks noGrp="1"/>
          </p:cNvSpPr>
          <p:nvPr>
            <p:ph type="body" idx="1"/>
          </p:nvPr>
        </p:nvSpPr>
        <p:spPr bwMode="auto">
          <a:xfrm>
            <a:off x="914400" y="2416175"/>
            <a:ext cx="7315200" cy="389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a:solidFill>
                  <a:schemeClr val="tx1">
                    <a:alpha val="50000"/>
                  </a:schemeClr>
                </a:solidFill>
                <a:latin typeface="+mn-lt"/>
              </a:defRPr>
            </a:lvl1pPr>
          </a:lstStyle>
          <a:p>
            <a:pPr>
              <a:defRPr/>
            </a:pPr>
            <a:fld id="{6E7E7234-1E98-41F3-B42C-F23522FEB74A}" type="datetimeFigureOut">
              <a:rPr lang="en-US"/>
              <a:pPr>
                <a:defRPr/>
              </a:pPr>
              <a:t>11/7/2012</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81E41586-2B1F-4BFC-BA3C-787803416D8A}" type="slidenum">
              <a:rPr lang="en-US"/>
              <a:pPr>
                <a:defRPr/>
              </a:pPr>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gif"/><Relationship Id="rId1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gif"/><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hyperlink" Target="http://www.hub.mvm.ed.ac.uk/wp-content/camtasia/eye/02-symptoms_signs/" TargetMode="External"/><Relationship Id="rId2" Type="http://schemas.openxmlformats.org/officeDocument/2006/relationships/hyperlink" Target="http://gpst.mvm.ed.ac.uk/breeze/psychopharmac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penmed.co.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lts.mvm.ed.ac.uk/"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hub.mvm.ed.ac.uk/camtas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ross.ward@ed.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hub.mvm.ed.ac.uk/camtasia/" TargetMode="External"/><Relationship Id="rId5" Type="http://schemas.openxmlformats.org/officeDocument/2006/relationships/hyperlink" Target="http://www.lts.mvm.ed.ac.uk/" TargetMode="External"/><Relationship Id="rId4" Type="http://schemas.openxmlformats.org/officeDocument/2006/relationships/hyperlink" Target="mailto:rob.waller@nhslothian.scot.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timod.com/e-moderating/5stage.shtml"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914400" y="2516188"/>
            <a:ext cx="7315200" cy="2595562"/>
          </a:xfrm>
        </p:spPr>
        <p:txBody>
          <a:bodyPr/>
          <a:lstStyle/>
          <a:p>
            <a:pPr eaLnBrk="1" hangingPunct="1"/>
            <a:r>
              <a:rPr lang="en-US" smtClean="0"/>
              <a:t>How to put lectures online</a:t>
            </a:r>
          </a:p>
        </p:txBody>
      </p:sp>
      <p:sp>
        <p:nvSpPr>
          <p:cNvPr id="3" name="Subtitle 2"/>
          <p:cNvSpPr>
            <a:spLocks noGrp="1"/>
          </p:cNvSpPr>
          <p:nvPr>
            <p:ph type="subTitle" idx="1"/>
          </p:nvPr>
        </p:nvSpPr>
        <p:spPr>
          <a:xfrm>
            <a:off x="914400" y="5167313"/>
            <a:ext cx="7315200" cy="1144587"/>
          </a:xfrm>
        </p:spPr>
        <p:txBody>
          <a:bodyPr rtlCol="0">
            <a:normAutofit lnSpcReduction="10000"/>
          </a:bodyPr>
          <a:lstStyle/>
          <a:p>
            <a:pPr eaLnBrk="1" fontAlgn="auto" hangingPunct="1">
              <a:spcAft>
                <a:spcPts val="0"/>
              </a:spcAft>
              <a:buFont typeface="Wingdings" charset="2"/>
              <a:buNone/>
              <a:defRPr/>
            </a:pPr>
            <a:r>
              <a:rPr lang="en-US" dirty="0" smtClean="0"/>
              <a:t>SEFCE Symposium</a:t>
            </a:r>
          </a:p>
          <a:p>
            <a:pPr eaLnBrk="1" fontAlgn="auto" hangingPunct="1">
              <a:spcAft>
                <a:spcPts val="0"/>
              </a:spcAft>
              <a:buFont typeface="Wingdings" charset="2"/>
              <a:buNone/>
              <a:defRPr/>
            </a:pPr>
            <a:r>
              <a:rPr lang="en-US" dirty="0" smtClean="0">
                <a:solidFill>
                  <a:schemeClr val="tx2">
                    <a:lumMod val="40000"/>
                    <a:lumOff val="60000"/>
                  </a:schemeClr>
                </a:solidFill>
              </a:rPr>
              <a:t>Rob Waller, Ross Ward</a:t>
            </a:r>
          </a:p>
          <a:p>
            <a:pPr eaLnBrk="1" fontAlgn="auto" hangingPunct="1">
              <a:spcAft>
                <a:spcPts val="0"/>
              </a:spcAft>
              <a:buFont typeface="Wingdings" charset="2"/>
              <a:buNone/>
              <a:defRPr/>
            </a:pPr>
            <a:r>
              <a:rPr lang="en-US" dirty="0" smtClean="0"/>
              <a:t>6</a:t>
            </a:r>
            <a:r>
              <a:rPr lang="en-US" baseline="30000" dirty="0" smtClean="0"/>
              <a:t>th</a:t>
            </a:r>
            <a:r>
              <a:rPr lang="en-US" dirty="0" smtClean="0"/>
              <a:t> November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14400" y="1381125"/>
            <a:ext cx="7315200" cy="406558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6" name="Title 1"/>
          <p:cNvSpPr>
            <a:spLocks noGrp="1"/>
          </p:cNvSpPr>
          <p:nvPr>
            <p:ph type="title"/>
          </p:nvPr>
        </p:nvSpPr>
        <p:spPr>
          <a:xfrm>
            <a:off x="914400" y="25400"/>
            <a:ext cx="7315200" cy="1154113"/>
          </a:xfrm>
        </p:spPr>
        <p:txBody>
          <a:bodyPr/>
          <a:lstStyle/>
          <a:p>
            <a:pPr eaLnBrk="1" hangingPunct="1"/>
            <a:r>
              <a:rPr lang="en-GB" sz="3600" smtClean="0"/>
              <a:t>Technologies that are available</a:t>
            </a:r>
          </a:p>
        </p:txBody>
      </p:sp>
      <p:sp>
        <p:nvSpPr>
          <p:cNvPr id="26627"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grpSp>
        <p:nvGrpSpPr>
          <p:cNvPr id="26628" name="Group 11"/>
          <p:cNvGrpSpPr>
            <a:grpSpLocks/>
          </p:cNvGrpSpPr>
          <p:nvPr/>
        </p:nvGrpSpPr>
        <p:grpSpPr bwMode="auto">
          <a:xfrm>
            <a:off x="0" y="1358900"/>
            <a:ext cx="8261350" cy="4748213"/>
            <a:chOff x="0" y="1358630"/>
            <a:chExt cx="8262026" cy="4748266"/>
          </a:xfrm>
        </p:grpSpPr>
        <p:cxnSp>
          <p:nvCxnSpPr>
            <p:cNvPr id="6" name="Straight Connector 5"/>
            <p:cNvCxnSpPr/>
            <p:nvPr/>
          </p:nvCxnSpPr>
          <p:spPr>
            <a:xfrm>
              <a:off x="914475" y="1380855"/>
              <a:ext cx="0" cy="4067220"/>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75" y="5448076"/>
              <a:ext cx="7315799" cy="0"/>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6665" name="TextBox 8"/>
            <p:cNvSpPr txBox="1">
              <a:spLocks noChangeArrowheads="1"/>
            </p:cNvSpPr>
            <p:nvPr/>
          </p:nvSpPr>
          <p:spPr bwMode="auto">
            <a:xfrm>
              <a:off x="914399" y="5583676"/>
              <a:ext cx="768485" cy="523220"/>
            </a:xfrm>
            <a:prstGeom prst="rect">
              <a:avLst/>
            </a:prstGeom>
            <a:noFill/>
            <a:ln w="9525">
              <a:noFill/>
              <a:miter lim="800000"/>
              <a:headEnd/>
              <a:tailEnd/>
            </a:ln>
          </p:spPr>
          <p:txBody>
            <a:bodyPr>
              <a:spAutoFit/>
            </a:bodyPr>
            <a:lstStyle/>
            <a:p>
              <a:pPr algn="ctr"/>
              <a:r>
                <a:rPr lang="en-GB" sz="1400"/>
                <a:t>Slides Only</a:t>
              </a:r>
            </a:p>
          </p:txBody>
        </p:sp>
        <p:sp>
          <p:nvSpPr>
            <p:cNvPr id="26666" name="TextBox 12"/>
            <p:cNvSpPr txBox="1">
              <a:spLocks noChangeArrowheads="1"/>
            </p:cNvSpPr>
            <p:nvPr/>
          </p:nvSpPr>
          <p:spPr bwMode="auto">
            <a:xfrm>
              <a:off x="1759264" y="5583676"/>
              <a:ext cx="888460" cy="523220"/>
            </a:xfrm>
            <a:prstGeom prst="rect">
              <a:avLst/>
            </a:prstGeom>
            <a:noFill/>
            <a:ln w="9525">
              <a:noFill/>
              <a:miter lim="800000"/>
              <a:headEnd/>
              <a:tailEnd/>
            </a:ln>
          </p:spPr>
          <p:txBody>
            <a:bodyPr>
              <a:spAutoFit/>
            </a:bodyPr>
            <a:lstStyle/>
            <a:p>
              <a:pPr algn="ctr"/>
              <a:r>
                <a:rPr lang="en-GB" sz="1400"/>
                <a:t>Audio Only</a:t>
              </a:r>
            </a:p>
          </p:txBody>
        </p:sp>
        <p:sp>
          <p:nvSpPr>
            <p:cNvPr id="26667" name="TextBox 13"/>
            <p:cNvSpPr txBox="1">
              <a:spLocks noChangeArrowheads="1"/>
            </p:cNvSpPr>
            <p:nvPr/>
          </p:nvSpPr>
          <p:spPr bwMode="auto">
            <a:xfrm>
              <a:off x="2724104" y="5583676"/>
              <a:ext cx="888460" cy="523220"/>
            </a:xfrm>
            <a:prstGeom prst="rect">
              <a:avLst/>
            </a:prstGeom>
            <a:noFill/>
            <a:ln w="9525">
              <a:noFill/>
              <a:miter lim="800000"/>
              <a:headEnd/>
              <a:tailEnd/>
            </a:ln>
          </p:spPr>
          <p:txBody>
            <a:bodyPr>
              <a:spAutoFit/>
            </a:bodyPr>
            <a:lstStyle/>
            <a:p>
              <a:pPr algn="ctr"/>
              <a:r>
                <a:rPr lang="en-GB" sz="1400"/>
                <a:t>Slide &amp; Audio</a:t>
              </a:r>
            </a:p>
          </p:txBody>
        </p:sp>
        <p:sp>
          <p:nvSpPr>
            <p:cNvPr id="26668" name="TextBox 14"/>
            <p:cNvSpPr txBox="1">
              <a:spLocks noChangeArrowheads="1"/>
            </p:cNvSpPr>
            <p:nvPr/>
          </p:nvSpPr>
          <p:spPr bwMode="auto">
            <a:xfrm>
              <a:off x="3688944" y="5583676"/>
              <a:ext cx="1096524" cy="307777"/>
            </a:xfrm>
            <a:prstGeom prst="rect">
              <a:avLst/>
            </a:prstGeom>
            <a:noFill/>
            <a:ln w="9525">
              <a:noFill/>
              <a:miter lim="800000"/>
              <a:headEnd/>
              <a:tailEnd/>
            </a:ln>
          </p:spPr>
          <p:txBody>
            <a:bodyPr>
              <a:spAutoFit/>
            </a:bodyPr>
            <a:lstStyle/>
            <a:p>
              <a:pPr algn="ctr"/>
              <a:r>
                <a:rPr lang="en-GB" sz="1400"/>
                <a:t>Interactivity</a:t>
              </a:r>
            </a:p>
          </p:txBody>
        </p:sp>
        <p:sp>
          <p:nvSpPr>
            <p:cNvPr id="26669" name="TextBox 15"/>
            <p:cNvSpPr txBox="1">
              <a:spLocks noChangeArrowheads="1"/>
            </p:cNvSpPr>
            <p:nvPr/>
          </p:nvSpPr>
          <p:spPr bwMode="auto">
            <a:xfrm>
              <a:off x="4861848" y="5583676"/>
              <a:ext cx="1175967" cy="307777"/>
            </a:xfrm>
            <a:prstGeom prst="rect">
              <a:avLst/>
            </a:prstGeom>
            <a:noFill/>
            <a:ln w="9525">
              <a:noFill/>
              <a:miter lim="800000"/>
              <a:headEnd/>
              <a:tailEnd/>
            </a:ln>
          </p:spPr>
          <p:txBody>
            <a:bodyPr>
              <a:spAutoFit/>
            </a:bodyPr>
            <a:lstStyle/>
            <a:p>
              <a:pPr algn="ctr"/>
              <a:r>
                <a:rPr lang="en-GB" sz="1400"/>
                <a:t>Screencasts</a:t>
              </a:r>
            </a:p>
          </p:txBody>
        </p:sp>
        <p:sp>
          <p:nvSpPr>
            <p:cNvPr id="26670" name="TextBox 16"/>
            <p:cNvSpPr txBox="1">
              <a:spLocks noChangeArrowheads="1"/>
            </p:cNvSpPr>
            <p:nvPr/>
          </p:nvSpPr>
          <p:spPr bwMode="auto">
            <a:xfrm>
              <a:off x="6114195" y="5583676"/>
              <a:ext cx="1182993" cy="523220"/>
            </a:xfrm>
            <a:prstGeom prst="rect">
              <a:avLst/>
            </a:prstGeom>
            <a:noFill/>
            <a:ln w="9525">
              <a:noFill/>
              <a:miter lim="800000"/>
              <a:headEnd/>
              <a:tailEnd/>
            </a:ln>
          </p:spPr>
          <p:txBody>
            <a:bodyPr>
              <a:spAutoFit/>
            </a:bodyPr>
            <a:lstStyle/>
            <a:p>
              <a:pPr algn="ctr"/>
              <a:r>
                <a:rPr lang="en-GB" sz="1400"/>
                <a:t>Virtual Classrooms</a:t>
              </a:r>
            </a:p>
          </p:txBody>
        </p:sp>
        <p:sp>
          <p:nvSpPr>
            <p:cNvPr id="26671" name="TextBox 17"/>
            <p:cNvSpPr txBox="1">
              <a:spLocks noChangeArrowheads="1"/>
            </p:cNvSpPr>
            <p:nvPr/>
          </p:nvSpPr>
          <p:spPr bwMode="auto">
            <a:xfrm>
              <a:off x="7373566" y="5583676"/>
              <a:ext cx="888460" cy="523220"/>
            </a:xfrm>
            <a:prstGeom prst="rect">
              <a:avLst/>
            </a:prstGeom>
            <a:noFill/>
            <a:ln w="9525">
              <a:noFill/>
              <a:miter lim="800000"/>
              <a:headEnd/>
              <a:tailEnd/>
            </a:ln>
          </p:spPr>
          <p:txBody>
            <a:bodyPr>
              <a:spAutoFit/>
            </a:bodyPr>
            <a:lstStyle/>
            <a:p>
              <a:pPr algn="ctr"/>
              <a:r>
                <a:rPr lang="en-GB" sz="1400"/>
                <a:t>Video Editing</a:t>
              </a:r>
            </a:p>
          </p:txBody>
        </p:sp>
        <p:sp>
          <p:nvSpPr>
            <p:cNvPr id="26672" name="TextBox 18"/>
            <p:cNvSpPr txBox="1">
              <a:spLocks noChangeArrowheads="1"/>
            </p:cNvSpPr>
            <p:nvPr/>
          </p:nvSpPr>
          <p:spPr bwMode="auto">
            <a:xfrm>
              <a:off x="0" y="5139712"/>
              <a:ext cx="888460" cy="307777"/>
            </a:xfrm>
            <a:prstGeom prst="rect">
              <a:avLst/>
            </a:prstGeom>
            <a:noFill/>
            <a:ln w="9525">
              <a:noFill/>
              <a:miter lim="800000"/>
              <a:headEnd/>
              <a:tailEnd/>
            </a:ln>
          </p:spPr>
          <p:txBody>
            <a:bodyPr>
              <a:spAutoFit/>
            </a:bodyPr>
            <a:lstStyle/>
            <a:p>
              <a:pPr algn="ctr"/>
              <a:r>
                <a:rPr lang="en-GB" sz="1400"/>
                <a:t>Easy</a:t>
              </a:r>
            </a:p>
          </p:txBody>
        </p:sp>
        <p:sp>
          <p:nvSpPr>
            <p:cNvPr id="26673" name="TextBox 19"/>
            <p:cNvSpPr txBox="1">
              <a:spLocks noChangeArrowheads="1"/>
            </p:cNvSpPr>
            <p:nvPr/>
          </p:nvSpPr>
          <p:spPr bwMode="auto">
            <a:xfrm>
              <a:off x="0" y="1358630"/>
              <a:ext cx="888460" cy="307777"/>
            </a:xfrm>
            <a:prstGeom prst="rect">
              <a:avLst/>
            </a:prstGeom>
            <a:noFill/>
            <a:ln w="9525">
              <a:noFill/>
              <a:miter lim="800000"/>
              <a:headEnd/>
              <a:tailEnd/>
            </a:ln>
          </p:spPr>
          <p:txBody>
            <a:bodyPr>
              <a:spAutoFit/>
            </a:bodyPr>
            <a:lstStyle/>
            <a:p>
              <a:pPr algn="ctr"/>
              <a:r>
                <a:rPr lang="en-GB" sz="1400"/>
                <a:t>Hard</a:t>
              </a:r>
            </a:p>
          </p:txBody>
        </p:sp>
        <p:cxnSp>
          <p:nvCxnSpPr>
            <p:cNvPr id="23" name="Straight Connector 22"/>
            <p:cNvCxnSpPr/>
            <p:nvPr/>
          </p:nvCxnSpPr>
          <p:spPr>
            <a:xfrm>
              <a:off x="914475" y="3225551"/>
              <a:ext cx="7315799" cy="0"/>
            </a:xfrm>
            <a:prstGeom prst="line">
              <a:avLst/>
            </a:prstGeom>
            <a:ln w="28575">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5" name="Picture 6" descr="\\mvmsan.mvm.ed.ac.uk\LTSShared\elearning\Projects\Resources\Icons\Misc\ppt.png"/>
          <p:cNvPicPr>
            <a:picLocks noChangeAspect="1" noChangeArrowheads="1"/>
          </p:cNvPicPr>
          <p:nvPr/>
        </p:nvPicPr>
        <p:blipFill>
          <a:blip r:embed="rId3"/>
          <a:srcRect/>
          <a:stretch>
            <a:fillRect/>
          </a:stretch>
        </p:blipFill>
        <p:spPr bwMode="auto">
          <a:xfrm>
            <a:off x="1144588" y="4987925"/>
            <a:ext cx="315912" cy="30480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50" name="Picture 2" descr="\\mvmsan.mvm.ed.ac.uk\LTSShared\elearning\Projects\Resources\Icons\Vector Social Media Icons\32px\slideshare.png"/>
          <p:cNvPicPr>
            <a:picLocks noChangeAspect="1" noChangeArrowheads="1"/>
          </p:cNvPicPr>
          <p:nvPr/>
        </p:nvPicPr>
        <p:blipFill>
          <a:blip r:embed="rId4"/>
          <a:srcRect/>
          <a:stretch>
            <a:fillRect/>
          </a:stretch>
        </p:blipFill>
        <p:spPr bwMode="auto">
          <a:xfrm>
            <a:off x="1171575" y="3810000"/>
            <a:ext cx="304800" cy="30480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52" name="Picture 4" descr="https://prezi-a.akamaihd.net/assets/redesign/img/logo.png?b9c4a4d65bd1"/>
          <p:cNvPicPr>
            <a:picLocks noChangeAspect="1" noChangeArrowheads="1"/>
          </p:cNvPicPr>
          <p:nvPr/>
        </p:nvPicPr>
        <p:blipFill>
          <a:blip r:embed="rId5">
            <a:grayscl/>
            <a:biLevel thresh="50000"/>
          </a:blip>
          <a:srcRect/>
          <a:stretch>
            <a:fillRect/>
          </a:stretch>
        </p:blipFill>
        <p:spPr bwMode="auto">
          <a:xfrm>
            <a:off x="1160463" y="2836863"/>
            <a:ext cx="630237" cy="28575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56" name="Picture 8" descr="File:Audacity.png"/>
          <p:cNvPicPr>
            <a:picLocks noChangeAspect="1" noChangeArrowheads="1"/>
          </p:cNvPicPr>
          <p:nvPr/>
        </p:nvPicPr>
        <p:blipFill>
          <a:blip r:embed="rId6"/>
          <a:srcRect/>
          <a:stretch>
            <a:fillRect/>
          </a:stretch>
        </p:blipFill>
        <p:spPr bwMode="auto">
          <a:xfrm>
            <a:off x="2011363" y="2762250"/>
            <a:ext cx="365125" cy="366713"/>
          </a:xfrm>
          <a:prstGeom prst="rect">
            <a:avLst/>
          </a:prstGeom>
          <a:noFill/>
          <a:effectLst>
            <a:outerShdw blurRad="50800" dist="38100" dir="5400000" algn="t" rotWithShape="0">
              <a:prstClr val="black">
                <a:alpha val="40000"/>
              </a:prstClr>
            </a:outerShdw>
          </a:effectLst>
          <a:extLst>
            <a:ext uri="{909E8E84-426E-40dd-AFC4-6F175D3DCCD1}"/>
          </a:extLst>
        </p:spPr>
      </p:pic>
      <p:sp>
        <p:nvSpPr>
          <p:cNvPr id="27" name="Rectangle 26"/>
          <p:cNvSpPr/>
          <p:nvPr/>
        </p:nvSpPr>
        <p:spPr>
          <a:xfrm>
            <a:off x="2578100" y="1512888"/>
            <a:ext cx="3459163" cy="3781425"/>
          </a:xfrm>
          <a:prstGeom prst="rect">
            <a:avLst/>
          </a:prstGeom>
          <a:solidFill>
            <a:schemeClr val="accent2">
              <a:lumMod val="20000"/>
              <a:lumOff val="80000"/>
            </a:schemeClr>
          </a:solidFill>
          <a:ln w="285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57" name="Picture 9" descr="C:\Users\rward1\Downloads\32px-Smartphone_icon.svg.png"/>
          <p:cNvPicPr>
            <a:picLocks noChangeAspect="1" noChangeArrowheads="1"/>
          </p:cNvPicPr>
          <p:nvPr/>
        </p:nvPicPr>
        <p:blipFill>
          <a:blip r:embed="rId7"/>
          <a:srcRect/>
          <a:stretch>
            <a:fillRect/>
          </a:stretch>
        </p:blipFill>
        <p:spPr bwMode="auto">
          <a:xfrm>
            <a:off x="1995488" y="4114800"/>
            <a:ext cx="304800" cy="428625"/>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59" name="Picture 11" descr="http://upload.wikimedia.org/wikipedia/commons/5/52/Garageband_Mac.png"/>
          <p:cNvPicPr>
            <a:picLocks noChangeAspect="1" noChangeArrowheads="1"/>
          </p:cNvPicPr>
          <p:nvPr/>
        </p:nvPicPr>
        <p:blipFill>
          <a:blip r:embed="rId8"/>
          <a:srcRect/>
          <a:stretch>
            <a:fillRect/>
          </a:stretch>
        </p:blipFill>
        <p:spPr bwMode="auto">
          <a:xfrm>
            <a:off x="1876425" y="2203450"/>
            <a:ext cx="542925" cy="542925"/>
          </a:xfrm>
          <a:prstGeom prst="rect">
            <a:avLst/>
          </a:prstGeom>
          <a:noFill/>
          <a:effectLst>
            <a:outerShdw blurRad="50800" dist="38100" dir="5400000" algn="t" rotWithShape="0">
              <a:schemeClr val="tx1">
                <a:lumMod val="65000"/>
                <a:alpha val="40000"/>
              </a:schemeClr>
            </a:outerShdw>
          </a:effectLst>
          <a:extLst>
            <a:ext uri="{909E8E84-426E-40dd-AFC4-6F175D3DCCD1}"/>
          </a:extLst>
        </p:spPr>
      </p:pic>
      <p:pic>
        <p:nvPicPr>
          <p:cNvPr id="2061" name="Picture 13" descr="https://www.adobe.com/accessibility/products/presenter/images/presenter_7_150x150.jpg"/>
          <p:cNvPicPr>
            <a:picLocks noChangeAspect="1" noChangeArrowheads="1"/>
          </p:cNvPicPr>
          <p:nvPr/>
        </p:nvPicPr>
        <p:blipFill>
          <a:blip r:embed="rId9"/>
          <a:srcRect/>
          <a:stretch>
            <a:fillRect/>
          </a:stretch>
        </p:blipFill>
        <p:spPr bwMode="auto">
          <a:xfrm>
            <a:off x="2978150" y="3335338"/>
            <a:ext cx="381000" cy="38100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63" name="Picture 15" descr="http://www.enyotalearning.com/images/articulate_logo.png"/>
          <p:cNvPicPr>
            <a:picLocks noChangeAspect="1" noChangeArrowheads="1"/>
          </p:cNvPicPr>
          <p:nvPr/>
        </p:nvPicPr>
        <p:blipFill>
          <a:blip r:embed="rId10"/>
          <a:srcRect/>
          <a:stretch>
            <a:fillRect/>
          </a:stretch>
        </p:blipFill>
        <p:spPr bwMode="auto">
          <a:xfrm>
            <a:off x="2971800" y="2765425"/>
            <a:ext cx="387350" cy="38735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39" name="Picture 15" descr="http://www.enyotalearning.com/images/articulate_logo.png"/>
          <p:cNvPicPr>
            <a:picLocks noChangeAspect="1" noChangeArrowheads="1"/>
          </p:cNvPicPr>
          <p:nvPr/>
        </p:nvPicPr>
        <p:blipFill>
          <a:blip r:embed="rId10"/>
          <a:srcRect/>
          <a:stretch>
            <a:fillRect/>
          </a:stretch>
        </p:blipFill>
        <p:spPr bwMode="auto">
          <a:xfrm>
            <a:off x="3917950" y="2498725"/>
            <a:ext cx="387350" cy="38735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38" name="Picture 13" descr="https://www.adobe.com/accessibility/products/presenter/images/presenter_7_150x150.jpg"/>
          <p:cNvPicPr>
            <a:picLocks noChangeAspect="1" noChangeArrowheads="1"/>
          </p:cNvPicPr>
          <p:nvPr/>
        </p:nvPicPr>
        <p:blipFill>
          <a:blip r:embed="rId9"/>
          <a:srcRect/>
          <a:stretch>
            <a:fillRect/>
          </a:stretch>
        </p:blipFill>
        <p:spPr bwMode="auto">
          <a:xfrm>
            <a:off x="4111625" y="2619375"/>
            <a:ext cx="381000" cy="38100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65" name="Picture 17" descr="http://kikkidu.com/wp-content/uploads/2010/08/surveymonkey.jpg"/>
          <p:cNvPicPr>
            <a:picLocks noChangeAspect="1" noChangeArrowheads="1"/>
          </p:cNvPicPr>
          <p:nvPr/>
        </p:nvPicPr>
        <p:blipFill rotWithShape="1">
          <a:blip r:embed="rId11"/>
          <a:srcRect l="3005" t="38480" r="80136" b="39188"/>
          <a:stretch/>
        </p:blipFill>
        <p:spPr bwMode="auto">
          <a:xfrm>
            <a:off x="4029075" y="4114800"/>
            <a:ext cx="415925" cy="412750"/>
          </a:xfrm>
          <a:prstGeom prst="rect">
            <a:avLst/>
          </a:prstGeom>
          <a:noFill/>
          <a:effectLst>
            <a:outerShdw blurRad="50800" dist="38100" dir="5400000" algn="t" rotWithShape="0">
              <a:prstClr val="black">
                <a:alpha val="40000"/>
              </a:prstClr>
            </a:outerShdw>
          </a:effectLst>
          <a:extLst>
            <a:ext uri="{909E8E84-426E-40dd-AFC4-6F175D3DCCD1}"/>
          </a:extLst>
        </p:spPr>
      </p:pic>
      <p:pic>
        <p:nvPicPr>
          <p:cNvPr id="2067" name="Picture 19" descr="Labyrinth Identity"/>
          <p:cNvPicPr>
            <a:picLocks noChangeAspect="1" noChangeArrowheads="1"/>
          </p:cNvPicPr>
          <p:nvPr/>
        </p:nvPicPr>
        <p:blipFill>
          <a:blip r:embed="rId12"/>
          <a:srcRect/>
          <a:stretch>
            <a:fillRect/>
          </a:stretch>
        </p:blipFill>
        <p:spPr bwMode="auto">
          <a:xfrm>
            <a:off x="3990975" y="1882775"/>
            <a:ext cx="419100" cy="407988"/>
          </a:xfrm>
          <a:prstGeom prst="rect">
            <a:avLst/>
          </a:prstGeom>
          <a:noFill/>
          <a:effectLst>
            <a:outerShdw blurRad="50800" dist="38100" dir="2700000" algn="tl" rotWithShape="0">
              <a:prstClr val="black">
                <a:alpha val="40000"/>
              </a:prstClr>
            </a:outerShdw>
          </a:effectLst>
          <a:extLst>
            <a:ext uri="{909E8E84-426E-40dd-AFC4-6F175D3DCCD1}"/>
          </a:extLst>
        </p:spPr>
      </p:pic>
      <p:pic>
        <p:nvPicPr>
          <p:cNvPr id="2071" name="Picture 23" descr="http://kandacewilson.com/wp-content/uploads/2011/10/05_06_JingLogo.gif"/>
          <p:cNvPicPr>
            <a:picLocks noChangeAspect="1" noChangeArrowheads="1"/>
          </p:cNvPicPr>
          <p:nvPr/>
        </p:nvPicPr>
        <p:blipFill rotWithShape="1">
          <a:blip r:embed="rId13"/>
          <a:srcRect l="-341" t="-1" r="59127" b="13603"/>
          <a:stretch/>
        </p:blipFill>
        <p:spPr bwMode="auto">
          <a:xfrm>
            <a:off x="5245100" y="2227263"/>
            <a:ext cx="409575" cy="423862"/>
          </a:xfrm>
          <a:prstGeom prst="rect">
            <a:avLst/>
          </a:prstGeom>
          <a:noFill/>
          <a:effectLst>
            <a:outerShdw blurRad="50800" dist="38100" dir="2700000" algn="tl" rotWithShape="0">
              <a:prstClr val="black">
                <a:alpha val="40000"/>
              </a:prstClr>
            </a:outerShdw>
          </a:effectLst>
          <a:extLst>
            <a:ext uri="{909E8E84-426E-40dd-AFC4-6F175D3DCCD1}"/>
          </a:extLst>
        </p:spPr>
      </p:pic>
      <p:pic>
        <p:nvPicPr>
          <p:cNvPr id="2069" name="Picture 21" descr="http://learn.senecac.on.ca/~siqbal21/assets/05_06_CamtasiaLogo.gif"/>
          <p:cNvPicPr>
            <a:picLocks noChangeAspect="1" noChangeArrowheads="1"/>
          </p:cNvPicPr>
          <p:nvPr/>
        </p:nvPicPr>
        <p:blipFill rotWithShape="1">
          <a:blip r:embed="rId14"/>
          <a:srcRect r="82905" b="16573"/>
          <a:stretch/>
        </p:blipFill>
        <p:spPr bwMode="auto">
          <a:xfrm>
            <a:off x="5035550" y="2081213"/>
            <a:ext cx="414338" cy="417512"/>
          </a:xfrm>
          <a:prstGeom prst="rect">
            <a:avLst/>
          </a:prstGeom>
          <a:noFill/>
          <a:effectLst>
            <a:outerShdw blurRad="50800" dist="38100" dir="2700000" algn="tl" rotWithShape="0">
              <a:prstClr val="black">
                <a:alpha val="40000"/>
              </a:prstClr>
            </a:outerShdw>
          </a:effectLst>
          <a:extLst>
            <a:ext uri="{909E8E84-426E-40dd-AFC4-6F175D3DCCD1}"/>
          </a:extLst>
        </p:spPr>
      </p:pic>
      <p:pic>
        <p:nvPicPr>
          <p:cNvPr id="2073" name="Picture 25" descr="http://rrdsbschoolsupport.edublogs.org/files/2012/05/adobe-connect-meeint-logo-2j6edw3.png"/>
          <p:cNvPicPr>
            <a:picLocks noChangeAspect="1" noChangeArrowheads="1"/>
          </p:cNvPicPr>
          <p:nvPr/>
        </p:nvPicPr>
        <p:blipFill>
          <a:blip r:embed="rId15"/>
          <a:srcRect l="12166" t="21960" r="11946" b="12775"/>
          <a:stretch>
            <a:fillRect/>
          </a:stretch>
        </p:blipFill>
        <p:spPr bwMode="auto">
          <a:xfrm>
            <a:off x="6216650" y="1449388"/>
            <a:ext cx="450850" cy="433387"/>
          </a:xfrm>
          <a:prstGeom prst="rect">
            <a:avLst/>
          </a:prstGeom>
          <a:noFill/>
          <a:ln w="9525">
            <a:noFill/>
            <a:miter lim="800000"/>
            <a:headEnd/>
            <a:tailEnd/>
          </a:ln>
        </p:spPr>
      </p:pic>
      <p:pic>
        <p:nvPicPr>
          <p:cNvPr id="2079" name="Picture 31" descr="http://www.siue.edu/its/bb/img/blackboardCollaborate_logo.png"/>
          <p:cNvPicPr>
            <a:picLocks noChangeAspect="1" noChangeArrowheads="1"/>
          </p:cNvPicPr>
          <p:nvPr/>
        </p:nvPicPr>
        <p:blipFill>
          <a:blip r:embed="rId16"/>
          <a:srcRect/>
          <a:stretch>
            <a:fillRect/>
          </a:stretch>
        </p:blipFill>
        <p:spPr bwMode="auto">
          <a:xfrm>
            <a:off x="6437313" y="1660525"/>
            <a:ext cx="446087" cy="446088"/>
          </a:xfrm>
          <a:prstGeom prst="rect">
            <a:avLst/>
          </a:prstGeom>
          <a:noFill/>
          <a:ln w="9525">
            <a:noFill/>
            <a:miter lim="800000"/>
            <a:headEnd/>
            <a:tailEnd/>
          </a:ln>
        </p:spPr>
      </p:pic>
      <p:pic>
        <p:nvPicPr>
          <p:cNvPr id="2081" name="Picture 33" descr="http://4.bp.blogspot.com/_WExNjy4s0KE/TGno-jiu7II/AAAAAAAB0Bw/Ft1ROHXiq-8/s1600/Windows_Live_Movie_Maker_logo.png"/>
          <p:cNvPicPr>
            <a:picLocks noChangeAspect="1" noChangeArrowheads="1"/>
          </p:cNvPicPr>
          <p:nvPr/>
        </p:nvPicPr>
        <p:blipFill>
          <a:blip r:embed="rId17"/>
          <a:srcRect/>
          <a:stretch>
            <a:fillRect/>
          </a:stretch>
        </p:blipFill>
        <p:spPr bwMode="auto">
          <a:xfrm>
            <a:off x="7672388" y="1657350"/>
            <a:ext cx="509587" cy="509588"/>
          </a:xfrm>
          <a:prstGeom prst="rect">
            <a:avLst/>
          </a:prstGeom>
          <a:noFill/>
          <a:ln w="9525">
            <a:noFill/>
            <a:miter lim="800000"/>
            <a:headEnd/>
            <a:tailEnd/>
          </a:ln>
        </p:spPr>
      </p:pic>
      <p:pic>
        <p:nvPicPr>
          <p:cNvPr id="2083" name="Picture 35" descr="http://www.macgasm.net/wp-content/uploads/2011/04/IMovie_Logo.png"/>
          <p:cNvPicPr>
            <a:picLocks noChangeAspect="1" noChangeArrowheads="1"/>
          </p:cNvPicPr>
          <p:nvPr/>
        </p:nvPicPr>
        <p:blipFill>
          <a:blip r:embed="rId18"/>
          <a:srcRect/>
          <a:stretch>
            <a:fillRect/>
          </a:stretch>
        </p:blipFill>
        <p:spPr bwMode="auto">
          <a:xfrm>
            <a:off x="7350125" y="1809750"/>
            <a:ext cx="604838" cy="604838"/>
          </a:xfrm>
          <a:prstGeom prst="rect">
            <a:avLst/>
          </a:prstGeom>
          <a:noFill/>
          <a:ln w="9525">
            <a:noFill/>
            <a:miter lim="800000"/>
            <a:headEnd/>
            <a:tailEnd/>
          </a:ln>
        </p:spPr>
      </p:pic>
      <p:sp>
        <p:nvSpPr>
          <p:cNvPr id="28" name="TextBox 27"/>
          <p:cNvSpPr txBox="1"/>
          <p:nvPr/>
        </p:nvSpPr>
        <p:spPr>
          <a:xfrm>
            <a:off x="1739900" y="3778250"/>
            <a:ext cx="1676400" cy="307975"/>
          </a:xfrm>
          <a:prstGeom prst="rect">
            <a:avLst/>
          </a:prstGeom>
          <a:noFill/>
        </p:spPr>
        <p:txBody>
          <a:bodyPr>
            <a:spAutoFit/>
          </a:bodyPr>
          <a:lstStyle/>
          <a:p>
            <a:pPr>
              <a:defRPr/>
            </a:pPr>
            <a:r>
              <a:rPr lang="en-GB" sz="1400" dirty="0" err="1">
                <a:solidFill>
                  <a:schemeClr val="tx2">
                    <a:lumMod val="20000"/>
                    <a:lumOff val="80000"/>
                  </a:schemeClr>
                </a:solidFill>
              </a:rPr>
              <a:t>Slideshare</a:t>
            </a:r>
            <a:endParaRPr lang="en-GB" sz="1400" dirty="0">
              <a:solidFill>
                <a:schemeClr val="tx2">
                  <a:lumMod val="20000"/>
                  <a:lumOff val="80000"/>
                </a:schemeClr>
              </a:solidFill>
            </a:endParaRPr>
          </a:p>
        </p:txBody>
      </p:sp>
      <p:sp>
        <p:nvSpPr>
          <p:cNvPr id="53" name="TextBox 52"/>
          <p:cNvSpPr txBox="1"/>
          <p:nvPr/>
        </p:nvSpPr>
        <p:spPr>
          <a:xfrm>
            <a:off x="1739900" y="4960938"/>
            <a:ext cx="1676400" cy="307975"/>
          </a:xfrm>
          <a:prstGeom prst="rect">
            <a:avLst/>
          </a:prstGeom>
          <a:noFill/>
        </p:spPr>
        <p:txBody>
          <a:bodyPr>
            <a:spAutoFit/>
          </a:bodyPr>
          <a:lstStyle/>
          <a:p>
            <a:pPr>
              <a:defRPr/>
            </a:pPr>
            <a:r>
              <a:rPr lang="en-GB" sz="1400" dirty="0">
                <a:solidFill>
                  <a:schemeClr val="tx2">
                    <a:lumMod val="20000"/>
                    <a:lumOff val="80000"/>
                  </a:schemeClr>
                </a:solidFill>
              </a:rPr>
              <a:t>PowerPoint</a:t>
            </a:r>
            <a:endParaRPr lang="en-GB" sz="1400" dirty="0">
              <a:solidFill>
                <a:schemeClr val="tx2">
                  <a:lumMod val="20000"/>
                  <a:lumOff val="80000"/>
                </a:schemeClr>
              </a:solidFill>
            </a:endParaRPr>
          </a:p>
        </p:txBody>
      </p:sp>
      <p:sp>
        <p:nvSpPr>
          <p:cNvPr id="54" name="TextBox 53"/>
          <p:cNvSpPr txBox="1"/>
          <p:nvPr/>
        </p:nvSpPr>
        <p:spPr>
          <a:xfrm>
            <a:off x="2419350" y="2354263"/>
            <a:ext cx="1676400" cy="307975"/>
          </a:xfrm>
          <a:prstGeom prst="rect">
            <a:avLst/>
          </a:prstGeom>
          <a:noFill/>
        </p:spPr>
        <p:txBody>
          <a:bodyPr>
            <a:spAutoFit/>
          </a:bodyPr>
          <a:lstStyle/>
          <a:p>
            <a:pPr>
              <a:defRPr/>
            </a:pPr>
            <a:r>
              <a:rPr lang="en-GB" sz="1400" dirty="0" err="1">
                <a:solidFill>
                  <a:schemeClr val="tx2">
                    <a:lumMod val="20000"/>
                    <a:lumOff val="80000"/>
                  </a:schemeClr>
                </a:solidFill>
              </a:rPr>
              <a:t>Garageband</a:t>
            </a:r>
            <a:endParaRPr lang="en-GB" sz="1400" dirty="0">
              <a:solidFill>
                <a:schemeClr val="tx2">
                  <a:lumMod val="20000"/>
                  <a:lumOff val="80000"/>
                </a:schemeClr>
              </a:solidFill>
            </a:endParaRPr>
          </a:p>
        </p:txBody>
      </p:sp>
      <p:sp>
        <p:nvSpPr>
          <p:cNvPr id="55" name="TextBox 54"/>
          <p:cNvSpPr txBox="1"/>
          <p:nvPr/>
        </p:nvSpPr>
        <p:spPr>
          <a:xfrm>
            <a:off x="2419350" y="2808288"/>
            <a:ext cx="1676400" cy="307975"/>
          </a:xfrm>
          <a:prstGeom prst="rect">
            <a:avLst/>
          </a:prstGeom>
          <a:noFill/>
        </p:spPr>
        <p:txBody>
          <a:bodyPr>
            <a:spAutoFit/>
          </a:bodyPr>
          <a:lstStyle/>
          <a:p>
            <a:pPr>
              <a:defRPr/>
            </a:pPr>
            <a:r>
              <a:rPr lang="en-GB" sz="1400" dirty="0">
                <a:solidFill>
                  <a:schemeClr val="tx2">
                    <a:lumMod val="20000"/>
                    <a:lumOff val="80000"/>
                  </a:schemeClr>
                </a:solidFill>
              </a:rPr>
              <a:t>Audacity</a:t>
            </a:r>
            <a:endParaRPr lang="en-GB" sz="1400" dirty="0">
              <a:solidFill>
                <a:schemeClr val="tx2">
                  <a:lumMod val="20000"/>
                  <a:lumOff val="80000"/>
                </a:schemeClr>
              </a:solidFill>
            </a:endParaRPr>
          </a:p>
        </p:txBody>
      </p:sp>
      <p:sp>
        <p:nvSpPr>
          <p:cNvPr id="56" name="TextBox 55"/>
          <p:cNvSpPr txBox="1"/>
          <p:nvPr/>
        </p:nvSpPr>
        <p:spPr>
          <a:xfrm>
            <a:off x="2419350" y="4167188"/>
            <a:ext cx="1676400" cy="307975"/>
          </a:xfrm>
          <a:prstGeom prst="rect">
            <a:avLst/>
          </a:prstGeom>
          <a:noFill/>
        </p:spPr>
        <p:txBody>
          <a:bodyPr>
            <a:spAutoFit/>
          </a:bodyPr>
          <a:lstStyle/>
          <a:p>
            <a:pPr>
              <a:defRPr/>
            </a:pPr>
            <a:r>
              <a:rPr lang="en-GB" sz="1400" dirty="0">
                <a:solidFill>
                  <a:schemeClr val="tx2">
                    <a:lumMod val="20000"/>
                    <a:lumOff val="80000"/>
                  </a:schemeClr>
                </a:solidFill>
              </a:rPr>
              <a:t>Smartphone</a:t>
            </a:r>
            <a:endParaRPr lang="en-GB" sz="1400" dirty="0">
              <a:solidFill>
                <a:schemeClr val="tx2">
                  <a:lumMod val="20000"/>
                  <a:lumOff val="80000"/>
                </a:schemeClr>
              </a:solidFill>
            </a:endParaRPr>
          </a:p>
        </p:txBody>
      </p:sp>
      <p:sp>
        <p:nvSpPr>
          <p:cNvPr id="57" name="TextBox 56"/>
          <p:cNvSpPr txBox="1"/>
          <p:nvPr/>
        </p:nvSpPr>
        <p:spPr>
          <a:xfrm>
            <a:off x="3416300" y="2816225"/>
            <a:ext cx="1674813" cy="306388"/>
          </a:xfrm>
          <a:prstGeom prst="rect">
            <a:avLst/>
          </a:prstGeom>
          <a:noFill/>
        </p:spPr>
        <p:txBody>
          <a:bodyPr>
            <a:spAutoFit/>
          </a:bodyPr>
          <a:lstStyle/>
          <a:p>
            <a:pPr>
              <a:defRPr/>
            </a:pPr>
            <a:r>
              <a:rPr lang="en-GB" sz="1400" dirty="0">
                <a:solidFill>
                  <a:schemeClr val="tx2">
                    <a:lumMod val="20000"/>
                    <a:lumOff val="80000"/>
                  </a:schemeClr>
                </a:solidFill>
              </a:rPr>
              <a:t>Articulate</a:t>
            </a:r>
            <a:endParaRPr lang="en-GB" sz="1400" dirty="0">
              <a:solidFill>
                <a:schemeClr val="tx2">
                  <a:lumMod val="20000"/>
                  <a:lumOff val="80000"/>
                </a:schemeClr>
              </a:solidFill>
            </a:endParaRPr>
          </a:p>
        </p:txBody>
      </p:sp>
      <p:sp>
        <p:nvSpPr>
          <p:cNvPr id="58" name="TextBox 57"/>
          <p:cNvSpPr txBox="1"/>
          <p:nvPr/>
        </p:nvSpPr>
        <p:spPr>
          <a:xfrm>
            <a:off x="3416300" y="3371850"/>
            <a:ext cx="1674813" cy="307975"/>
          </a:xfrm>
          <a:prstGeom prst="rect">
            <a:avLst/>
          </a:prstGeom>
          <a:noFill/>
        </p:spPr>
        <p:txBody>
          <a:bodyPr>
            <a:spAutoFit/>
          </a:bodyPr>
          <a:lstStyle/>
          <a:p>
            <a:pPr>
              <a:defRPr/>
            </a:pPr>
            <a:r>
              <a:rPr lang="en-GB" sz="1400" dirty="0">
                <a:solidFill>
                  <a:schemeClr val="tx2">
                    <a:lumMod val="20000"/>
                    <a:lumOff val="80000"/>
                  </a:schemeClr>
                </a:solidFill>
              </a:rPr>
              <a:t>Presenter / Breeze</a:t>
            </a:r>
            <a:endParaRPr lang="en-GB" sz="1400" dirty="0">
              <a:solidFill>
                <a:schemeClr val="tx2">
                  <a:lumMod val="20000"/>
                  <a:lumOff val="80000"/>
                </a:schemeClr>
              </a:solidFill>
            </a:endParaRPr>
          </a:p>
        </p:txBody>
      </p:sp>
      <p:sp>
        <p:nvSpPr>
          <p:cNvPr id="59" name="TextBox 58"/>
          <p:cNvSpPr txBox="1"/>
          <p:nvPr/>
        </p:nvSpPr>
        <p:spPr>
          <a:xfrm>
            <a:off x="4492625" y="1933575"/>
            <a:ext cx="1674813" cy="307975"/>
          </a:xfrm>
          <a:prstGeom prst="rect">
            <a:avLst/>
          </a:prstGeom>
          <a:noFill/>
        </p:spPr>
        <p:txBody>
          <a:bodyPr>
            <a:spAutoFit/>
          </a:bodyPr>
          <a:lstStyle/>
          <a:p>
            <a:pPr>
              <a:defRPr/>
            </a:pPr>
            <a:r>
              <a:rPr lang="en-GB" sz="1400" dirty="0">
                <a:solidFill>
                  <a:schemeClr val="tx2">
                    <a:lumMod val="20000"/>
                    <a:lumOff val="80000"/>
                  </a:schemeClr>
                </a:solidFill>
              </a:rPr>
              <a:t>Labyrinth</a:t>
            </a:r>
            <a:endParaRPr lang="en-GB" sz="1400" dirty="0">
              <a:solidFill>
                <a:schemeClr val="tx2">
                  <a:lumMod val="20000"/>
                  <a:lumOff val="80000"/>
                </a:schemeClr>
              </a:solidFill>
            </a:endParaRPr>
          </a:p>
        </p:txBody>
      </p:sp>
      <p:sp>
        <p:nvSpPr>
          <p:cNvPr id="60" name="TextBox 59"/>
          <p:cNvSpPr txBox="1"/>
          <p:nvPr/>
        </p:nvSpPr>
        <p:spPr>
          <a:xfrm>
            <a:off x="4492625" y="2459038"/>
            <a:ext cx="1674813" cy="523875"/>
          </a:xfrm>
          <a:prstGeom prst="rect">
            <a:avLst/>
          </a:prstGeom>
          <a:noFill/>
        </p:spPr>
        <p:txBody>
          <a:bodyPr>
            <a:spAutoFit/>
          </a:bodyPr>
          <a:lstStyle/>
          <a:p>
            <a:pPr>
              <a:defRPr/>
            </a:pPr>
            <a:r>
              <a:rPr lang="en-GB" sz="1400" dirty="0">
                <a:solidFill>
                  <a:schemeClr val="tx2">
                    <a:lumMod val="20000"/>
                    <a:lumOff val="80000"/>
                  </a:schemeClr>
                </a:solidFill>
              </a:rPr>
              <a:t>Articulate</a:t>
            </a:r>
            <a:endParaRPr lang="en-GB" sz="1400" dirty="0">
              <a:solidFill>
                <a:schemeClr val="tx2">
                  <a:lumMod val="20000"/>
                  <a:lumOff val="80000"/>
                </a:schemeClr>
              </a:solidFill>
            </a:endParaRPr>
          </a:p>
          <a:p>
            <a:pPr>
              <a:defRPr/>
            </a:pPr>
            <a:r>
              <a:rPr lang="en-GB" sz="1400" dirty="0">
                <a:solidFill>
                  <a:schemeClr val="tx2">
                    <a:lumMod val="20000"/>
                    <a:lumOff val="80000"/>
                  </a:schemeClr>
                </a:solidFill>
              </a:rPr>
              <a:t>Presenter / Breeze</a:t>
            </a:r>
            <a:endParaRPr lang="en-GB" sz="1400" dirty="0">
              <a:solidFill>
                <a:schemeClr val="tx2">
                  <a:lumMod val="20000"/>
                  <a:lumOff val="80000"/>
                </a:schemeClr>
              </a:solidFill>
            </a:endParaRPr>
          </a:p>
        </p:txBody>
      </p:sp>
      <p:sp>
        <p:nvSpPr>
          <p:cNvPr id="61" name="TextBox 60"/>
          <p:cNvSpPr txBox="1"/>
          <p:nvPr/>
        </p:nvSpPr>
        <p:spPr>
          <a:xfrm>
            <a:off x="4492625" y="4175125"/>
            <a:ext cx="1674813" cy="307975"/>
          </a:xfrm>
          <a:prstGeom prst="rect">
            <a:avLst/>
          </a:prstGeom>
          <a:noFill/>
        </p:spPr>
        <p:txBody>
          <a:bodyPr>
            <a:spAutoFit/>
          </a:bodyPr>
          <a:lstStyle/>
          <a:p>
            <a:pPr>
              <a:defRPr/>
            </a:pPr>
            <a:r>
              <a:rPr lang="en-GB" sz="1400" dirty="0">
                <a:solidFill>
                  <a:schemeClr val="tx2">
                    <a:lumMod val="20000"/>
                    <a:lumOff val="80000"/>
                  </a:schemeClr>
                </a:solidFill>
              </a:rPr>
              <a:t>Survey Monkey</a:t>
            </a:r>
            <a:endParaRPr lang="en-GB" sz="1400" dirty="0">
              <a:solidFill>
                <a:schemeClr val="tx2">
                  <a:lumMod val="20000"/>
                  <a:lumOff val="80000"/>
                </a:schemeClr>
              </a:solidFill>
            </a:endParaRPr>
          </a:p>
        </p:txBody>
      </p:sp>
      <p:sp>
        <p:nvSpPr>
          <p:cNvPr id="62" name="TextBox 61"/>
          <p:cNvSpPr txBox="1"/>
          <p:nvPr/>
        </p:nvSpPr>
        <p:spPr>
          <a:xfrm>
            <a:off x="5713413" y="2076450"/>
            <a:ext cx="1676400" cy="523875"/>
          </a:xfrm>
          <a:prstGeom prst="rect">
            <a:avLst/>
          </a:prstGeom>
          <a:noFill/>
        </p:spPr>
        <p:txBody>
          <a:bodyPr>
            <a:spAutoFit/>
          </a:bodyPr>
          <a:lstStyle/>
          <a:p>
            <a:pPr>
              <a:defRPr/>
            </a:pPr>
            <a:r>
              <a:rPr lang="en-GB" sz="1400" dirty="0" err="1">
                <a:solidFill>
                  <a:schemeClr val="tx2">
                    <a:lumMod val="20000"/>
                    <a:lumOff val="80000"/>
                  </a:schemeClr>
                </a:solidFill>
              </a:rPr>
              <a:t>Camtasia</a:t>
            </a:r>
            <a:endParaRPr lang="en-GB" sz="1400" dirty="0">
              <a:solidFill>
                <a:schemeClr val="tx2">
                  <a:lumMod val="20000"/>
                  <a:lumOff val="80000"/>
                </a:schemeClr>
              </a:solidFill>
            </a:endParaRPr>
          </a:p>
          <a:p>
            <a:pPr>
              <a:defRPr/>
            </a:pPr>
            <a:r>
              <a:rPr lang="en-GB" sz="1400" dirty="0">
                <a:solidFill>
                  <a:schemeClr val="tx2">
                    <a:lumMod val="20000"/>
                    <a:lumOff val="80000"/>
                  </a:schemeClr>
                </a:solidFill>
              </a:rPr>
              <a:t>Jing</a:t>
            </a:r>
            <a:endParaRPr lang="en-GB" sz="1400" dirty="0">
              <a:solidFill>
                <a:schemeClr val="tx2">
                  <a:lumMod val="20000"/>
                  <a:lumOff val="80000"/>
                </a:schemeClr>
              </a:solidFill>
            </a:endParaRPr>
          </a:p>
        </p:txBody>
      </p:sp>
      <p:sp>
        <p:nvSpPr>
          <p:cNvPr id="63" name="TextBox 62"/>
          <p:cNvSpPr txBox="1"/>
          <p:nvPr/>
        </p:nvSpPr>
        <p:spPr>
          <a:xfrm>
            <a:off x="6864350" y="1449388"/>
            <a:ext cx="1690688" cy="307975"/>
          </a:xfrm>
          <a:prstGeom prst="rect">
            <a:avLst/>
          </a:prstGeom>
          <a:noFill/>
        </p:spPr>
        <p:txBody>
          <a:bodyPr>
            <a:spAutoFit/>
          </a:bodyPr>
          <a:lstStyle/>
          <a:p>
            <a:pPr>
              <a:defRPr/>
            </a:pPr>
            <a:r>
              <a:rPr lang="en-GB" sz="1400" dirty="0">
                <a:solidFill>
                  <a:schemeClr val="tx2">
                    <a:lumMod val="20000"/>
                    <a:lumOff val="80000"/>
                  </a:schemeClr>
                </a:solidFill>
              </a:rPr>
              <a:t>Adobe Connect</a:t>
            </a:r>
          </a:p>
        </p:txBody>
      </p:sp>
      <p:sp>
        <p:nvSpPr>
          <p:cNvPr id="64" name="TextBox 63"/>
          <p:cNvSpPr txBox="1"/>
          <p:nvPr/>
        </p:nvSpPr>
        <p:spPr>
          <a:xfrm>
            <a:off x="6972300" y="1822450"/>
            <a:ext cx="1690688" cy="523875"/>
          </a:xfrm>
          <a:prstGeom prst="rect">
            <a:avLst/>
          </a:prstGeom>
          <a:noFill/>
        </p:spPr>
        <p:txBody>
          <a:bodyPr>
            <a:spAutoFit/>
          </a:bodyPr>
          <a:lstStyle/>
          <a:p>
            <a:pPr>
              <a:defRPr/>
            </a:pPr>
            <a:r>
              <a:rPr lang="en-GB" sz="1400" dirty="0">
                <a:solidFill>
                  <a:schemeClr val="tx2">
                    <a:lumMod val="20000"/>
                    <a:lumOff val="80000"/>
                  </a:schemeClr>
                </a:solidFill>
              </a:rPr>
              <a:t>Blackboard Collaborate</a:t>
            </a:r>
          </a:p>
        </p:txBody>
      </p:sp>
      <p:sp>
        <p:nvSpPr>
          <p:cNvPr id="65" name="TextBox 64"/>
          <p:cNvSpPr txBox="1"/>
          <p:nvPr/>
        </p:nvSpPr>
        <p:spPr>
          <a:xfrm>
            <a:off x="6924675" y="2414588"/>
            <a:ext cx="2005013" cy="307975"/>
          </a:xfrm>
          <a:prstGeom prst="rect">
            <a:avLst/>
          </a:prstGeom>
          <a:noFill/>
        </p:spPr>
        <p:txBody>
          <a:bodyPr>
            <a:spAutoFit/>
          </a:bodyPr>
          <a:lstStyle/>
          <a:p>
            <a:pPr>
              <a:defRPr/>
            </a:pPr>
            <a:r>
              <a:rPr lang="en-GB" sz="1400" dirty="0">
                <a:solidFill>
                  <a:schemeClr val="tx2">
                    <a:lumMod val="20000"/>
                    <a:lumOff val="80000"/>
                  </a:schemeClr>
                </a:solidFill>
              </a:rPr>
              <a:t>Windows Movie Maker</a:t>
            </a:r>
          </a:p>
        </p:txBody>
      </p:sp>
      <p:sp>
        <p:nvSpPr>
          <p:cNvPr id="66" name="TextBox 65"/>
          <p:cNvSpPr txBox="1"/>
          <p:nvPr/>
        </p:nvSpPr>
        <p:spPr>
          <a:xfrm>
            <a:off x="6972300" y="2673350"/>
            <a:ext cx="1209675" cy="307975"/>
          </a:xfrm>
          <a:prstGeom prst="rect">
            <a:avLst/>
          </a:prstGeom>
          <a:noFill/>
        </p:spPr>
        <p:txBody>
          <a:bodyPr>
            <a:spAutoFit/>
          </a:bodyPr>
          <a:lstStyle/>
          <a:p>
            <a:pPr>
              <a:defRPr/>
            </a:pPr>
            <a:r>
              <a:rPr lang="en-GB" sz="1400" dirty="0">
                <a:solidFill>
                  <a:schemeClr val="tx2">
                    <a:lumMod val="20000"/>
                    <a:lumOff val="80000"/>
                  </a:schemeClr>
                </a:solidFill>
              </a:rPr>
              <a:t>iMovie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fade">
                                      <p:cBhvr>
                                        <p:cTn id="24" dur="500"/>
                                        <p:tgtEl>
                                          <p:spTgt spid="2056"/>
                                        </p:tgtEl>
                                      </p:cBhvr>
                                    </p:animEffect>
                                  </p:childTnLst>
                                </p:cTn>
                              </p:par>
                              <p:par>
                                <p:cTn id="25" presetID="10" presetClass="entr" presetSubtype="0" fill="hold" nodeType="withEffect">
                                  <p:stCondLst>
                                    <p:cond delay="0"/>
                                  </p:stCondLst>
                                  <p:childTnLst>
                                    <p:set>
                                      <p:cBhvr>
                                        <p:cTn id="26" dur="1" fill="hold">
                                          <p:stCondLst>
                                            <p:cond delay="0"/>
                                          </p:stCondLst>
                                        </p:cTn>
                                        <p:tgtEl>
                                          <p:spTgt spid="2059"/>
                                        </p:tgtEl>
                                        <p:attrNameLst>
                                          <p:attrName>style.visibility</p:attrName>
                                        </p:attrNameLst>
                                      </p:cBhvr>
                                      <p:to>
                                        <p:strVal val="visible"/>
                                      </p:to>
                                    </p:set>
                                    <p:animEffect transition="in" filter="fade">
                                      <p:cBhvr>
                                        <p:cTn id="27" dur="500"/>
                                        <p:tgtEl>
                                          <p:spTgt spid="2059"/>
                                        </p:tgtEl>
                                      </p:cBhvr>
                                    </p:animEffect>
                                  </p:childTnLst>
                                </p:cTn>
                              </p:par>
                              <p:par>
                                <p:cTn id="28" presetID="10" presetClass="entr" presetSubtype="0" fill="hold" nodeType="withEffect">
                                  <p:stCondLst>
                                    <p:cond delay="0"/>
                                  </p:stCondLst>
                                  <p:childTnLst>
                                    <p:set>
                                      <p:cBhvr>
                                        <p:cTn id="29" dur="1" fill="hold">
                                          <p:stCondLst>
                                            <p:cond delay="0"/>
                                          </p:stCondLst>
                                        </p:cTn>
                                        <p:tgtEl>
                                          <p:spTgt spid="2057"/>
                                        </p:tgtEl>
                                        <p:attrNameLst>
                                          <p:attrName>style.visibility</p:attrName>
                                        </p:attrNameLst>
                                      </p:cBhvr>
                                      <p:to>
                                        <p:strVal val="visible"/>
                                      </p:to>
                                    </p:set>
                                    <p:animEffect transition="in" filter="fade">
                                      <p:cBhvr>
                                        <p:cTn id="30" dur="500"/>
                                        <p:tgtEl>
                                          <p:spTgt spid="2057"/>
                                        </p:tgtEl>
                                      </p:cBhvr>
                                    </p:animEffect>
                                  </p:childTnLst>
                                </p:cTn>
                              </p:par>
                              <p:par>
                                <p:cTn id="31" presetID="10" presetClass="exit" presetSubtype="0" fill="hold" grpId="1"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61"/>
                                        </p:tgtEl>
                                        <p:attrNameLst>
                                          <p:attrName>style.visibility</p:attrName>
                                        </p:attrNameLst>
                                      </p:cBhvr>
                                      <p:to>
                                        <p:strVal val="visible"/>
                                      </p:to>
                                    </p:set>
                                    <p:animEffect transition="in" filter="fade">
                                      <p:cBhvr>
                                        <p:cTn id="50" dur="500"/>
                                        <p:tgtEl>
                                          <p:spTgt spid="2061"/>
                                        </p:tgtEl>
                                      </p:cBhvr>
                                    </p:animEffect>
                                  </p:childTnLst>
                                </p:cTn>
                              </p:par>
                              <p:par>
                                <p:cTn id="51" presetID="10" presetClass="exit" presetSubtype="0" fill="hold" grpId="1" nodeType="withEffect">
                                  <p:stCondLst>
                                    <p:cond delay="0"/>
                                  </p:stCondLst>
                                  <p:childTnLst>
                                    <p:animEffect transition="out" filter="fade">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6"/>
                                        </p:tgtEl>
                                      </p:cBhvr>
                                    </p:animEffect>
                                    <p:set>
                                      <p:cBhvr>
                                        <p:cTn id="56" dur="1" fill="hold">
                                          <p:stCondLst>
                                            <p:cond delay="499"/>
                                          </p:stCondLst>
                                        </p:cTn>
                                        <p:tgtEl>
                                          <p:spTgt spid="5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54"/>
                                        </p:tgtEl>
                                      </p:cBhvr>
                                    </p:animEffect>
                                    <p:set>
                                      <p:cBhvr>
                                        <p:cTn id="59" dur="1" fill="hold">
                                          <p:stCondLst>
                                            <p:cond delay="499"/>
                                          </p:stCondLst>
                                        </p:cTn>
                                        <p:tgtEl>
                                          <p:spTgt spid="5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063"/>
                                        </p:tgtEl>
                                        <p:attrNameLst>
                                          <p:attrName>style.visibility</p:attrName>
                                        </p:attrNameLst>
                                      </p:cBhvr>
                                      <p:to>
                                        <p:strVal val="visible"/>
                                      </p:to>
                                    </p:set>
                                    <p:animEffect transition="in" filter="fade">
                                      <p:cBhvr>
                                        <p:cTn id="62" dur="500"/>
                                        <p:tgtEl>
                                          <p:spTgt spid="20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7"/>
                                        </p:tgtEl>
                                      </p:cBhvr>
                                    </p:animEffect>
                                    <p:set>
                                      <p:cBhvr>
                                        <p:cTn id="73" dur="1" fill="hold">
                                          <p:stCondLst>
                                            <p:cond delay="499"/>
                                          </p:stCondLst>
                                        </p:cTn>
                                        <p:tgtEl>
                                          <p:spTgt spid="5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8"/>
                                        </p:tgtEl>
                                      </p:cBhvr>
                                    </p:animEffect>
                                    <p:set>
                                      <p:cBhvr>
                                        <p:cTn id="76" dur="1" fill="hold">
                                          <p:stCondLst>
                                            <p:cond delay="499"/>
                                          </p:stCondLst>
                                        </p:cTn>
                                        <p:tgtEl>
                                          <p:spTgt spid="58"/>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2067"/>
                                        </p:tgtEl>
                                        <p:attrNameLst>
                                          <p:attrName>style.visibility</p:attrName>
                                        </p:attrNameLst>
                                      </p:cBhvr>
                                      <p:to>
                                        <p:strVal val="visible"/>
                                      </p:to>
                                    </p:set>
                                    <p:animEffect transition="in" filter="fade">
                                      <p:cBhvr>
                                        <p:cTn id="79" dur="500"/>
                                        <p:tgtEl>
                                          <p:spTgt spid="2067"/>
                                        </p:tgtEl>
                                      </p:cBhvr>
                                    </p:animEffect>
                                  </p:childTnLst>
                                </p:cTn>
                              </p:par>
                              <p:par>
                                <p:cTn id="80" presetID="10"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par>
                                <p:cTn id="86" presetID="10" presetClass="entr" presetSubtype="0" fill="hold" nodeType="withEffect">
                                  <p:stCondLst>
                                    <p:cond delay="0"/>
                                  </p:stCondLst>
                                  <p:childTnLst>
                                    <p:set>
                                      <p:cBhvr>
                                        <p:cTn id="87" dur="1" fill="hold">
                                          <p:stCondLst>
                                            <p:cond delay="0"/>
                                          </p:stCondLst>
                                        </p:cTn>
                                        <p:tgtEl>
                                          <p:spTgt spid="2065"/>
                                        </p:tgtEl>
                                        <p:attrNameLst>
                                          <p:attrName>style.visibility</p:attrName>
                                        </p:attrNameLst>
                                      </p:cBhvr>
                                      <p:to>
                                        <p:strVal val="visible"/>
                                      </p:to>
                                    </p:set>
                                    <p:animEffect transition="in" filter="fade">
                                      <p:cBhvr>
                                        <p:cTn id="88" dur="500"/>
                                        <p:tgtEl>
                                          <p:spTgt spid="20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60"/>
                                        </p:tgtEl>
                                      </p:cBhvr>
                                    </p:animEffect>
                                    <p:set>
                                      <p:cBhvr>
                                        <p:cTn id="105" dur="1" fill="hold">
                                          <p:stCondLst>
                                            <p:cond delay="499"/>
                                          </p:stCondLst>
                                        </p:cTn>
                                        <p:tgtEl>
                                          <p:spTgt spid="6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9"/>
                                        </p:tgtEl>
                                      </p:cBhvr>
                                    </p:animEffect>
                                    <p:set>
                                      <p:cBhvr>
                                        <p:cTn id="108" dur="1" fill="hold">
                                          <p:stCondLst>
                                            <p:cond delay="499"/>
                                          </p:stCondLst>
                                        </p:cTn>
                                        <p:tgtEl>
                                          <p:spTgt spid="59"/>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2071"/>
                                        </p:tgtEl>
                                        <p:attrNameLst>
                                          <p:attrName>style.visibility</p:attrName>
                                        </p:attrNameLst>
                                      </p:cBhvr>
                                      <p:to>
                                        <p:strVal val="visible"/>
                                      </p:to>
                                    </p:set>
                                    <p:animEffect transition="in" filter="fade">
                                      <p:cBhvr>
                                        <p:cTn id="111" dur="500"/>
                                        <p:tgtEl>
                                          <p:spTgt spid="2071"/>
                                        </p:tgtEl>
                                      </p:cBhvr>
                                    </p:animEffect>
                                  </p:childTnLst>
                                </p:cTn>
                              </p:par>
                              <p:par>
                                <p:cTn id="112" presetID="10" presetClass="entr" presetSubtype="0" fill="hold" nodeType="withEffect">
                                  <p:stCondLst>
                                    <p:cond delay="0"/>
                                  </p:stCondLst>
                                  <p:childTnLst>
                                    <p:set>
                                      <p:cBhvr>
                                        <p:cTn id="113" dur="1" fill="hold">
                                          <p:stCondLst>
                                            <p:cond delay="0"/>
                                          </p:stCondLst>
                                        </p:cTn>
                                        <p:tgtEl>
                                          <p:spTgt spid="2069"/>
                                        </p:tgtEl>
                                        <p:attrNameLst>
                                          <p:attrName>style.visibility</p:attrName>
                                        </p:attrNameLst>
                                      </p:cBhvr>
                                      <p:to>
                                        <p:strVal val="visible"/>
                                      </p:to>
                                    </p:set>
                                    <p:animEffect transition="in" filter="fade">
                                      <p:cBhvr>
                                        <p:cTn id="114" dur="500"/>
                                        <p:tgtEl>
                                          <p:spTgt spid="206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62"/>
                                        </p:tgtEl>
                                      </p:cBhvr>
                                    </p:animEffect>
                                    <p:set>
                                      <p:cBhvr>
                                        <p:cTn id="122" dur="1" fill="hold">
                                          <p:stCondLst>
                                            <p:cond delay="499"/>
                                          </p:stCondLst>
                                        </p:cTn>
                                        <p:tgtEl>
                                          <p:spTgt spid="62"/>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2073"/>
                                        </p:tgtEl>
                                        <p:attrNameLst>
                                          <p:attrName>style.visibility</p:attrName>
                                        </p:attrNameLst>
                                      </p:cBhvr>
                                      <p:to>
                                        <p:strVal val="visible"/>
                                      </p:to>
                                    </p:set>
                                    <p:animEffect transition="in" filter="fade">
                                      <p:cBhvr>
                                        <p:cTn id="125" dur="500"/>
                                        <p:tgtEl>
                                          <p:spTgt spid="2073"/>
                                        </p:tgtEl>
                                      </p:cBhvr>
                                    </p:animEffect>
                                  </p:childTnLst>
                                </p:cTn>
                              </p:par>
                              <p:par>
                                <p:cTn id="126" presetID="10" presetClass="entr" presetSubtype="0" fill="hold" nodeType="withEffect">
                                  <p:stCondLst>
                                    <p:cond delay="0"/>
                                  </p:stCondLst>
                                  <p:childTnLst>
                                    <p:set>
                                      <p:cBhvr>
                                        <p:cTn id="127" dur="1" fill="hold">
                                          <p:stCondLst>
                                            <p:cond delay="0"/>
                                          </p:stCondLst>
                                        </p:cTn>
                                        <p:tgtEl>
                                          <p:spTgt spid="2079"/>
                                        </p:tgtEl>
                                        <p:attrNameLst>
                                          <p:attrName>style.visibility</p:attrName>
                                        </p:attrNameLst>
                                      </p:cBhvr>
                                      <p:to>
                                        <p:strVal val="visible"/>
                                      </p:to>
                                    </p:set>
                                    <p:animEffect transition="in" filter="fade">
                                      <p:cBhvr>
                                        <p:cTn id="128" dur="500"/>
                                        <p:tgtEl>
                                          <p:spTgt spid="207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63"/>
                                        </p:tgtEl>
                                      </p:cBhvr>
                                    </p:animEffect>
                                    <p:set>
                                      <p:cBhvr>
                                        <p:cTn id="139" dur="1" fill="hold">
                                          <p:stCondLst>
                                            <p:cond delay="499"/>
                                          </p:stCondLst>
                                        </p:cTn>
                                        <p:tgtEl>
                                          <p:spTgt spid="6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64"/>
                                        </p:tgtEl>
                                      </p:cBhvr>
                                    </p:animEffect>
                                    <p:set>
                                      <p:cBhvr>
                                        <p:cTn id="142" dur="1" fill="hold">
                                          <p:stCondLst>
                                            <p:cond delay="499"/>
                                          </p:stCondLst>
                                        </p:cTn>
                                        <p:tgtEl>
                                          <p:spTgt spid="64"/>
                                        </p:tgtEl>
                                        <p:attrNameLst>
                                          <p:attrName>style.visibility</p:attrName>
                                        </p:attrNameLst>
                                      </p:cBhvr>
                                      <p:to>
                                        <p:strVal val="hidden"/>
                                      </p:to>
                                    </p:set>
                                  </p:childTnLst>
                                </p:cTn>
                              </p:par>
                              <p:par>
                                <p:cTn id="143" presetID="10" presetClass="entr" presetSubtype="0" fill="hold" nodeType="withEffect">
                                  <p:stCondLst>
                                    <p:cond delay="0"/>
                                  </p:stCondLst>
                                  <p:childTnLst>
                                    <p:set>
                                      <p:cBhvr>
                                        <p:cTn id="144" dur="1" fill="hold">
                                          <p:stCondLst>
                                            <p:cond delay="0"/>
                                          </p:stCondLst>
                                        </p:cTn>
                                        <p:tgtEl>
                                          <p:spTgt spid="2081"/>
                                        </p:tgtEl>
                                        <p:attrNameLst>
                                          <p:attrName>style.visibility</p:attrName>
                                        </p:attrNameLst>
                                      </p:cBhvr>
                                      <p:to>
                                        <p:strVal val="visible"/>
                                      </p:to>
                                    </p:set>
                                    <p:animEffect transition="in" filter="fade">
                                      <p:cBhvr>
                                        <p:cTn id="145" dur="500"/>
                                        <p:tgtEl>
                                          <p:spTgt spid="2081"/>
                                        </p:tgtEl>
                                      </p:cBhvr>
                                    </p:animEffect>
                                  </p:childTnLst>
                                </p:cTn>
                              </p:par>
                              <p:par>
                                <p:cTn id="146" presetID="10" presetClass="entr" presetSubtype="0" fill="hold" nodeType="withEffect">
                                  <p:stCondLst>
                                    <p:cond delay="0"/>
                                  </p:stCondLst>
                                  <p:childTnLst>
                                    <p:set>
                                      <p:cBhvr>
                                        <p:cTn id="147" dur="1" fill="hold">
                                          <p:stCondLst>
                                            <p:cond delay="0"/>
                                          </p:stCondLst>
                                        </p:cTn>
                                        <p:tgtEl>
                                          <p:spTgt spid="2083"/>
                                        </p:tgtEl>
                                        <p:attrNameLst>
                                          <p:attrName>style.visibility</p:attrName>
                                        </p:attrNameLst>
                                      </p:cBhvr>
                                      <p:to>
                                        <p:strVal val="visible"/>
                                      </p:to>
                                    </p:set>
                                    <p:animEffect transition="in" filter="fade">
                                      <p:cBhvr>
                                        <p:cTn id="148" dur="500"/>
                                        <p:tgtEl>
                                          <p:spTgt spid="208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fade">
                                      <p:cBhvr>
                                        <p:cTn id="151" dur="500"/>
                                        <p:tgtEl>
                                          <p:spTgt spid="6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fade">
                                      <p:cBhvr>
                                        <p:cTn id="154" dur="500"/>
                                        <p:tgtEl>
                                          <p:spTgt spid="6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5"/>
                                        </p:tgtEl>
                                      </p:cBhvr>
                                    </p:animEffect>
                                    <p:set>
                                      <p:cBhvr>
                                        <p:cTn id="159" dur="1" fill="hold">
                                          <p:stCondLst>
                                            <p:cond delay="499"/>
                                          </p:stCondLst>
                                        </p:cTn>
                                        <p:tgtEl>
                                          <p:spTgt spid="65"/>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6"/>
                                        </p:tgtEl>
                                      </p:cBhvr>
                                    </p:animEffect>
                                    <p:set>
                                      <p:cBhvr>
                                        <p:cTn id="162" dur="1" fill="hold">
                                          <p:stCondLst>
                                            <p:cond delay="499"/>
                                          </p:stCondLst>
                                        </p:cTn>
                                        <p:tgtEl>
                                          <p:spTgt spid="66"/>
                                        </p:tgtEl>
                                        <p:attrNameLst>
                                          <p:attrName>style.visibility</p:attrName>
                                        </p:attrNameLst>
                                      </p:cBhvr>
                                      <p:to>
                                        <p:strVal val="hidden"/>
                                      </p:to>
                                    </p:set>
                                  </p:childTnLst>
                                </p:cTn>
                              </p:par>
                            </p:childTnLst>
                          </p:cTn>
                        </p:par>
                        <p:par>
                          <p:cTn id="163" fill="hold">
                            <p:stCondLst>
                              <p:cond delay="500"/>
                            </p:stCondLst>
                            <p:childTnLst>
                              <p:par>
                                <p:cTn id="164" presetID="53" presetClass="entr" presetSubtype="16" fill="hold" grpId="0" nodeType="afterEffect">
                                  <p:stCondLst>
                                    <p:cond delay="0"/>
                                  </p:stCondLst>
                                  <p:childTnLst>
                                    <p:set>
                                      <p:cBhvr>
                                        <p:cTn id="165" dur="1" fill="hold">
                                          <p:stCondLst>
                                            <p:cond delay="0"/>
                                          </p:stCondLst>
                                        </p:cTn>
                                        <p:tgtEl>
                                          <p:spTgt spid="27"/>
                                        </p:tgtEl>
                                        <p:attrNameLst>
                                          <p:attrName>style.visibility</p:attrName>
                                        </p:attrNameLst>
                                      </p:cBhvr>
                                      <p:to>
                                        <p:strVal val="visible"/>
                                      </p:to>
                                    </p:set>
                                    <p:anim calcmode="lin" valueType="num">
                                      <p:cBhvr>
                                        <p:cTn id="166" dur="500" fill="hold"/>
                                        <p:tgtEl>
                                          <p:spTgt spid="27"/>
                                        </p:tgtEl>
                                        <p:attrNameLst>
                                          <p:attrName>ppt_w</p:attrName>
                                        </p:attrNameLst>
                                      </p:cBhvr>
                                      <p:tavLst>
                                        <p:tav tm="0">
                                          <p:val>
                                            <p:fltVal val="0"/>
                                          </p:val>
                                        </p:tav>
                                        <p:tav tm="100000">
                                          <p:val>
                                            <p:strVal val="#ppt_w"/>
                                          </p:val>
                                        </p:tav>
                                      </p:tavLst>
                                    </p:anim>
                                    <p:anim calcmode="lin" valueType="num">
                                      <p:cBhvr>
                                        <p:cTn id="167" dur="500" fill="hold"/>
                                        <p:tgtEl>
                                          <p:spTgt spid="27"/>
                                        </p:tgtEl>
                                        <p:attrNameLst>
                                          <p:attrName>ppt_h</p:attrName>
                                        </p:attrNameLst>
                                      </p:cBhvr>
                                      <p:tavLst>
                                        <p:tav tm="0">
                                          <p:val>
                                            <p:fltVal val="0"/>
                                          </p:val>
                                        </p:tav>
                                        <p:tav tm="100000">
                                          <p:val>
                                            <p:strVal val="#ppt_h"/>
                                          </p:val>
                                        </p:tav>
                                      </p:tavLst>
                                    </p:anim>
                                    <p:animEffect transition="in" filter="fade">
                                      <p:cBhvr>
                                        <p:cTn id="1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8"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sz="3600" smtClean="0"/>
              <a:t>Some examples…</a:t>
            </a:r>
          </a:p>
        </p:txBody>
      </p:sp>
      <p:sp>
        <p:nvSpPr>
          <p:cNvPr id="28674" name="Content Placeholder 2"/>
          <p:cNvSpPr>
            <a:spLocks noGrp="1"/>
          </p:cNvSpPr>
          <p:nvPr>
            <p:ph idx="1"/>
          </p:nvPr>
        </p:nvSpPr>
        <p:spPr/>
        <p:txBody>
          <a:bodyPr/>
          <a:lstStyle/>
          <a:p>
            <a:pPr eaLnBrk="1" hangingPunct="1"/>
            <a:r>
              <a:rPr lang="en-GB" smtClean="0"/>
              <a:t>Adobe Presenter (Breeze)</a:t>
            </a:r>
          </a:p>
          <a:p>
            <a:pPr lvl="1" eaLnBrk="1" hangingPunct="1"/>
            <a:r>
              <a:rPr lang="en-GB" u="sng" smtClean="0">
                <a:hlinkClick r:id="rId2"/>
              </a:rPr>
              <a:t>GPST - Psychopharmacology</a:t>
            </a:r>
            <a:endParaRPr lang="en-GB" smtClean="0"/>
          </a:p>
          <a:p>
            <a:pPr eaLnBrk="1" hangingPunct="1"/>
            <a:endParaRPr lang="en-GB" smtClean="0"/>
          </a:p>
          <a:p>
            <a:pPr eaLnBrk="1" hangingPunct="1"/>
            <a:r>
              <a:rPr lang="en-GB" smtClean="0"/>
              <a:t>Camtasia</a:t>
            </a:r>
          </a:p>
          <a:p>
            <a:pPr lvl="1" eaLnBrk="1" hangingPunct="1"/>
            <a:r>
              <a:rPr lang="en-GB" smtClean="0">
                <a:hlinkClick r:id="rId3"/>
              </a:rPr>
              <a:t>Ophthalmology - Signs and Symptoms</a:t>
            </a:r>
            <a:endParaRPr lang="en-GB" smtClean="0"/>
          </a:p>
        </p:txBody>
      </p:sp>
      <p:sp>
        <p:nvSpPr>
          <p:cNvPr id="28675"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z="3600" smtClean="0"/>
              <a:t>How it’s done</a:t>
            </a:r>
          </a:p>
        </p:txBody>
      </p:sp>
      <p:sp>
        <p:nvSpPr>
          <p:cNvPr id="29698" name="Content Placeholder 2"/>
          <p:cNvSpPr>
            <a:spLocks noGrp="1"/>
          </p:cNvSpPr>
          <p:nvPr>
            <p:ph idx="1"/>
          </p:nvPr>
        </p:nvSpPr>
        <p:spPr/>
        <p:txBody>
          <a:bodyPr/>
          <a:lstStyle/>
          <a:p>
            <a:pPr eaLnBrk="1" hangingPunct="1"/>
            <a:r>
              <a:rPr lang="en-GB" smtClean="0"/>
              <a:t>Demo of recording a Breeze (Presenter) presentation</a:t>
            </a:r>
          </a:p>
          <a:p>
            <a:pPr eaLnBrk="1" hangingPunct="1"/>
            <a:endParaRPr lang="en-GB" smtClean="0"/>
          </a:p>
          <a:p>
            <a:pPr lvl="1" eaLnBrk="1" hangingPunct="1"/>
            <a:r>
              <a:rPr lang="en-GB" smtClean="0">
                <a:solidFill>
                  <a:srgbClr val="FFCF99"/>
                </a:solidFill>
              </a:rPr>
              <a:t>Volunteer required…</a:t>
            </a:r>
          </a:p>
          <a:p>
            <a:pPr lvl="1" eaLnBrk="1" hangingPunct="1"/>
            <a:endParaRPr lang="en-GB" smtClean="0">
              <a:solidFill>
                <a:srgbClr val="FFCF99"/>
              </a:solidFill>
            </a:endParaRPr>
          </a:p>
          <a:p>
            <a:pPr lvl="1" eaLnBrk="1" hangingPunct="1"/>
            <a:r>
              <a:rPr lang="en-GB" smtClean="0">
                <a:solidFill>
                  <a:srgbClr val="FFCF99"/>
                </a:solidFill>
              </a:rPr>
              <a:t>Choose your material - a 5 slide PowerPoint</a:t>
            </a:r>
          </a:p>
          <a:p>
            <a:pPr marL="1143000" lvl="2" indent="-228600" eaLnBrk="1" hangingPunct="1"/>
            <a:r>
              <a:rPr lang="en-GB" smtClean="0">
                <a:solidFill>
                  <a:srgbClr val="FFCF99"/>
                </a:solidFill>
              </a:rPr>
              <a:t>Rob – ABCDE</a:t>
            </a:r>
          </a:p>
          <a:p>
            <a:pPr marL="1143000" lvl="2" indent="-228600" eaLnBrk="1" hangingPunct="1"/>
            <a:r>
              <a:rPr lang="en-GB" smtClean="0">
                <a:solidFill>
                  <a:srgbClr val="FFCF99"/>
                </a:solidFill>
              </a:rPr>
              <a:t>Ross – Bond, James Bond</a:t>
            </a:r>
          </a:p>
        </p:txBody>
      </p:sp>
      <p:sp>
        <p:nvSpPr>
          <p:cNvPr id="29699"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3175"/>
            <a:ext cx="7315200" cy="1154113"/>
          </a:xfrm>
        </p:spPr>
        <p:txBody>
          <a:bodyPr/>
          <a:lstStyle/>
          <a:p>
            <a:pPr eaLnBrk="1" hangingPunct="1"/>
            <a:r>
              <a:rPr lang="en-GB" sz="3600" smtClean="0"/>
              <a:t>Getting your lectures seen</a:t>
            </a:r>
          </a:p>
        </p:txBody>
      </p:sp>
      <p:sp>
        <p:nvSpPr>
          <p:cNvPr id="22530" name="Content Placeholder 2"/>
          <p:cNvSpPr>
            <a:spLocks noGrp="1"/>
          </p:cNvSpPr>
          <p:nvPr>
            <p:ph sz="quarter" idx="13"/>
          </p:nvPr>
        </p:nvSpPr>
        <p:spPr>
          <a:xfrm>
            <a:off x="836613" y="1344613"/>
            <a:ext cx="4621212" cy="4797425"/>
          </a:xfrm>
        </p:spPr>
        <p:txBody>
          <a:bodyPr/>
          <a:lstStyle/>
          <a:p>
            <a:pPr marL="44450" indent="0" eaLnBrk="1" hangingPunct="1">
              <a:buFont typeface="Wingdings" pitchFamily="2" charset="2"/>
              <a:buNone/>
            </a:pPr>
            <a:r>
              <a:rPr lang="en-GB" i="1" smtClean="0">
                <a:solidFill>
                  <a:srgbClr val="BEBDED"/>
                </a:solidFill>
              </a:rPr>
              <a:t>You’ve finished your lecture… </a:t>
            </a:r>
            <a:br>
              <a:rPr lang="en-GB" i="1" smtClean="0">
                <a:solidFill>
                  <a:srgbClr val="BEBDED"/>
                </a:solidFill>
              </a:rPr>
            </a:br>
            <a:r>
              <a:rPr lang="en-GB" i="1" smtClean="0">
                <a:solidFill>
                  <a:srgbClr val="BEBDED"/>
                </a:solidFill>
              </a:rPr>
              <a:t>what next?</a:t>
            </a:r>
            <a:endParaRPr lang="en-GB" smtClean="0"/>
          </a:p>
          <a:p>
            <a:pPr marL="44450" indent="0" eaLnBrk="1" hangingPunct="1"/>
            <a:endParaRPr lang="en-GB" smtClean="0"/>
          </a:p>
          <a:p>
            <a:pPr marL="44450" indent="0" eaLnBrk="1" hangingPunct="1"/>
            <a:r>
              <a:rPr lang="en-GB" smtClean="0"/>
              <a:t>Getting materials online</a:t>
            </a:r>
          </a:p>
          <a:p>
            <a:pPr lvl="1" eaLnBrk="1" hangingPunct="1"/>
            <a:r>
              <a:rPr lang="en-GB" smtClean="0"/>
              <a:t>VLEs eg EEMeC</a:t>
            </a:r>
          </a:p>
          <a:p>
            <a:pPr lvl="1" eaLnBrk="1" hangingPunct="1"/>
            <a:r>
              <a:rPr lang="en-GB" smtClean="0"/>
              <a:t>Forth Suite</a:t>
            </a:r>
          </a:p>
          <a:p>
            <a:pPr lvl="1" eaLnBrk="1" hangingPunct="1"/>
            <a:r>
              <a:rPr lang="en-GB" smtClean="0"/>
              <a:t>Personal websites</a:t>
            </a:r>
          </a:p>
          <a:p>
            <a:pPr lvl="1" eaLnBrk="1" hangingPunct="1"/>
            <a:r>
              <a:rPr lang="en-GB" smtClean="0"/>
              <a:t>Professional sites</a:t>
            </a:r>
          </a:p>
          <a:p>
            <a:pPr marL="44450" indent="0" eaLnBrk="1" hangingPunct="1">
              <a:buFont typeface="Wingdings" pitchFamily="2" charset="2"/>
              <a:buNone/>
            </a:pPr>
            <a:endParaRPr lang="en-GB" smtClean="0"/>
          </a:p>
          <a:p>
            <a:pPr marL="44450" indent="0" eaLnBrk="1" hangingPunct="1"/>
            <a:r>
              <a:rPr lang="en-GB" smtClean="0"/>
              <a:t>Open Med </a:t>
            </a:r>
            <a:r>
              <a:rPr lang="en-GB" smtClean="0">
                <a:hlinkClick r:id="rId3"/>
              </a:rPr>
              <a:t>www.openmed.co.uk</a:t>
            </a:r>
            <a:r>
              <a:rPr lang="en-GB" smtClean="0"/>
              <a:t> </a:t>
            </a:r>
          </a:p>
          <a:p>
            <a:pPr lvl="1" eaLnBrk="1" hangingPunct="1"/>
            <a:r>
              <a:rPr lang="en-GB" smtClean="0"/>
              <a:t>Freely available medical education resources fpr the developing world</a:t>
            </a:r>
          </a:p>
          <a:p>
            <a:pPr marL="1143000" lvl="2" indent="-228600" eaLnBrk="1" hangingPunct="1"/>
            <a:r>
              <a:rPr lang="en-GB" smtClean="0"/>
              <a:t>Collections by specialty</a:t>
            </a:r>
          </a:p>
          <a:p>
            <a:pPr marL="1143000" lvl="2" indent="-228600" eaLnBrk="1" hangingPunct="1"/>
            <a:r>
              <a:rPr lang="en-GB" smtClean="0"/>
              <a:t>Can you contribute? </a:t>
            </a:r>
          </a:p>
        </p:txBody>
      </p:sp>
      <p:sp>
        <p:nvSpPr>
          <p:cNvPr id="31747"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pic>
        <p:nvPicPr>
          <p:cNvPr id="3074" name="Picture 2" descr="C:\Users\rward1\Downloads\Folder-web-upload-256.png"/>
          <p:cNvPicPr>
            <a:picLocks noChangeAspect="1" noChangeArrowheads="1"/>
          </p:cNvPicPr>
          <p:nvPr/>
        </p:nvPicPr>
        <p:blipFill>
          <a:blip r:embed="rId4"/>
          <a:srcRect/>
          <a:stretch>
            <a:fillRect/>
          </a:stretch>
        </p:blipFill>
        <p:spPr bwMode="auto">
          <a:xfrm>
            <a:off x="5791200" y="1682750"/>
            <a:ext cx="2438400" cy="2438400"/>
          </a:xfrm>
          <a:prstGeom prst="rect">
            <a:avLst/>
          </a:prstGeom>
          <a:noFill/>
          <a:effectLst>
            <a:outerShdw blurRad="50800" dist="38100" dir="2700000" algn="tl" rotWithShape="0">
              <a:schemeClr val="accent6">
                <a:lumMod val="40000"/>
                <a:lumOff val="60000"/>
                <a:alpha val="40000"/>
              </a:schemeClr>
            </a:outerShdw>
          </a:effectLst>
          <a:extLst>
            <a:ext uri="{909E8E84-426E-40dd-AFC4-6F175D3DCCD1}"/>
          </a:extLst>
        </p:spPr>
      </p:pic>
      <p:sp>
        <p:nvSpPr>
          <p:cNvPr id="3" name="Rectangle 2"/>
          <p:cNvSpPr/>
          <p:nvPr/>
        </p:nvSpPr>
        <p:spPr>
          <a:xfrm>
            <a:off x="5431105" y="4268372"/>
            <a:ext cx="1216128" cy="461665"/>
          </a:xfrm>
          <a:prstGeom prst="rect">
            <a:avLst/>
          </a:prstGeom>
          <a:noFill/>
        </p:spPr>
        <p:txBody>
          <a:bodyPr>
            <a:spAutoFit/>
          </a:bodyPr>
          <a:lstStyle/>
          <a:p>
            <a:pPr algn="ctr">
              <a:defRPr/>
            </a:pPr>
            <a:r>
              <a:rPr lang="en-US" sz="2400" b="1" dirty="0">
                <a:ln w="10541" cmpd="sng">
                  <a:solidFill>
                    <a:schemeClr val="accent1">
                      <a:lumMod val="20000"/>
                      <a:lumOff val="8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public</a:t>
            </a:r>
            <a:endParaRPr lang="en-US" sz="5400" b="1" dirty="0">
              <a:ln w="10541" cmpd="sng">
                <a:solidFill>
                  <a:schemeClr val="accent1">
                    <a:lumMod val="20000"/>
                    <a:lumOff val="8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8" name="Rectangle 7"/>
          <p:cNvSpPr/>
          <p:nvPr/>
        </p:nvSpPr>
        <p:spPr>
          <a:xfrm>
            <a:off x="7376809" y="4268372"/>
            <a:ext cx="1311642" cy="461665"/>
          </a:xfrm>
          <a:prstGeom prst="rect">
            <a:avLst/>
          </a:prstGeom>
          <a:noFill/>
        </p:spPr>
        <p:txBody>
          <a:bodyPr>
            <a:spAutoFit/>
          </a:bodyPr>
          <a:lstStyle/>
          <a:p>
            <a:pPr algn="ctr">
              <a:defRPr/>
            </a:pPr>
            <a:r>
              <a:rPr lang="en-US" sz="2400" b="1" dirty="0">
                <a:ln w="10541" cmpd="sng">
                  <a:solidFill>
                    <a:schemeClr val="accent1">
                      <a:lumMod val="20000"/>
                      <a:lumOff val="8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private</a:t>
            </a:r>
            <a:endParaRPr lang="en-US" sz="5400" b="1" dirty="0">
              <a:ln w="10541" cmpd="sng">
                <a:solidFill>
                  <a:schemeClr val="accent1">
                    <a:lumMod val="20000"/>
                    <a:lumOff val="8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srcRect l="1459" t="6267" r="2309" b="2637"/>
          <a:stretch>
            <a:fillRect/>
          </a:stretch>
        </p:blipFill>
        <p:spPr bwMode="auto">
          <a:xfrm>
            <a:off x="0" y="0"/>
            <a:ext cx="9144000" cy="69246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5625" y="1346200"/>
            <a:ext cx="3876675" cy="620713"/>
          </a:xfrm>
        </p:spPr>
        <p:txBody>
          <a:bodyPr/>
          <a:lstStyle/>
          <a:p>
            <a:pPr>
              <a:defRPr/>
            </a:pPr>
            <a:r>
              <a:rPr lang="en-GB" dirty="0" smtClean="0"/>
              <a:t>Learning Technology Section</a:t>
            </a:r>
            <a:endParaRPr lang="en-GB" dirty="0"/>
          </a:p>
        </p:txBody>
      </p:sp>
      <p:sp>
        <p:nvSpPr>
          <p:cNvPr id="33794" name="Title 1"/>
          <p:cNvSpPr>
            <a:spLocks noGrp="1"/>
          </p:cNvSpPr>
          <p:nvPr>
            <p:ph type="title"/>
          </p:nvPr>
        </p:nvSpPr>
        <p:spPr>
          <a:xfrm>
            <a:off x="700088" y="0"/>
            <a:ext cx="7315200" cy="1154113"/>
          </a:xfrm>
        </p:spPr>
        <p:txBody>
          <a:bodyPr/>
          <a:lstStyle/>
          <a:p>
            <a:pPr eaLnBrk="1" hangingPunct="1"/>
            <a:r>
              <a:rPr lang="en-GB" smtClean="0"/>
              <a:t>I want to be involved…</a:t>
            </a:r>
          </a:p>
        </p:txBody>
      </p:sp>
      <p:sp>
        <p:nvSpPr>
          <p:cNvPr id="23554" name="Content Placeholder 2"/>
          <p:cNvSpPr>
            <a:spLocks noGrp="1"/>
          </p:cNvSpPr>
          <p:nvPr>
            <p:ph sz="quarter" idx="13"/>
          </p:nvPr>
        </p:nvSpPr>
        <p:spPr>
          <a:xfrm>
            <a:off x="555625" y="2085975"/>
            <a:ext cx="3867150" cy="4216400"/>
          </a:xfrm>
        </p:spPr>
        <p:txBody>
          <a:bodyPr/>
          <a:lstStyle/>
          <a:p>
            <a:pPr eaLnBrk="1" hangingPunct="1">
              <a:defRPr/>
            </a:pPr>
            <a:r>
              <a:rPr lang="en-GB" dirty="0" smtClean="0"/>
              <a:t>Advice on best approaches</a:t>
            </a:r>
          </a:p>
          <a:p>
            <a:pPr eaLnBrk="1" hangingPunct="1">
              <a:defRPr/>
            </a:pPr>
            <a:r>
              <a:rPr lang="en-GB" dirty="0" smtClean="0"/>
              <a:t>Use our “Capture Studio”</a:t>
            </a:r>
          </a:p>
          <a:p>
            <a:pPr lvl="1" eaLnBrk="1" hangingPunct="1">
              <a:defRPr/>
            </a:pPr>
            <a:r>
              <a:rPr lang="en-GB" dirty="0" smtClean="0"/>
              <a:t>Quiet environment</a:t>
            </a:r>
          </a:p>
          <a:p>
            <a:pPr lvl="1" eaLnBrk="1" hangingPunct="1">
              <a:defRPr/>
            </a:pPr>
            <a:r>
              <a:rPr lang="en-GB" dirty="0"/>
              <a:t>Adobe </a:t>
            </a:r>
            <a:r>
              <a:rPr lang="en-GB" dirty="0" smtClean="0"/>
              <a:t>Presenter</a:t>
            </a:r>
          </a:p>
          <a:p>
            <a:pPr lvl="1" eaLnBrk="1" hangingPunct="1">
              <a:defRPr/>
            </a:pPr>
            <a:r>
              <a:rPr lang="en-GB" dirty="0" err="1" smtClean="0"/>
              <a:t>Camtasia</a:t>
            </a:r>
            <a:endParaRPr lang="en-GB" dirty="0" smtClean="0"/>
          </a:p>
          <a:p>
            <a:pPr eaLnBrk="1" hangingPunct="1">
              <a:defRPr/>
            </a:pPr>
            <a:r>
              <a:rPr lang="en-GB" dirty="0" smtClean="0"/>
              <a:t>Support from our team</a:t>
            </a:r>
          </a:p>
          <a:p>
            <a:pPr eaLnBrk="1" hangingPunct="1">
              <a:defRPr/>
            </a:pPr>
            <a:r>
              <a:rPr lang="en-GB" dirty="0" smtClean="0"/>
              <a:t>Help with getting files online</a:t>
            </a:r>
          </a:p>
          <a:p>
            <a:pPr eaLnBrk="1" hangingPunct="1">
              <a:defRPr/>
            </a:pPr>
            <a:endParaRPr lang="en-GB" dirty="0"/>
          </a:p>
          <a:p>
            <a:pPr marL="46037" indent="0" eaLnBrk="1" hangingPunct="1">
              <a:buFont typeface="Wingdings" pitchFamily="2" charset="2"/>
              <a:buNone/>
              <a:defRPr/>
            </a:pPr>
            <a:endParaRPr lang="en-GB" dirty="0"/>
          </a:p>
        </p:txBody>
      </p:sp>
      <p:sp>
        <p:nvSpPr>
          <p:cNvPr id="4" name="Content Placeholder 3"/>
          <p:cNvSpPr>
            <a:spLocks noGrp="1"/>
          </p:cNvSpPr>
          <p:nvPr>
            <p:ph sz="quarter" idx="14"/>
          </p:nvPr>
        </p:nvSpPr>
        <p:spPr>
          <a:xfrm>
            <a:off x="4756150" y="2085975"/>
            <a:ext cx="4284663" cy="2486025"/>
          </a:xfrm>
        </p:spPr>
        <p:txBody>
          <a:bodyPr/>
          <a:lstStyle/>
          <a:p>
            <a:pPr eaLnBrk="1" hangingPunct="1">
              <a:defRPr/>
            </a:pPr>
            <a:r>
              <a:rPr lang="en-GB" sz="1800" dirty="0"/>
              <a:t>Free to use for undergraduate teaching in MVM</a:t>
            </a:r>
          </a:p>
          <a:p>
            <a:pPr eaLnBrk="1" hangingPunct="1">
              <a:defRPr/>
            </a:pPr>
            <a:endParaRPr lang="en-GB" sz="1800" dirty="0"/>
          </a:p>
          <a:p>
            <a:pPr eaLnBrk="1" hangingPunct="1">
              <a:defRPr/>
            </a:pPr>
            <a:r>
              <a:rPr lang="en-GB" sz="1800" dirty="0"/>
              <a:t>Other projects can be quoted on a case by case basis</a:t>
            </a:r>
          </a:p>
          <a:p>
            <a:pPr marL="46037" indent="0" eaLnBrk="1" hangingPunct="1">
              <a:buFont typeface="Wingdings" pitchFamily="2" charset="2"/>
              <a:buNone/>
              <a:defRPr/>
            </a:pPr>
            <a:endParaRPr lang="en-GB" sz="1800" dirty="0" smtClean="0">
              <a:solidFill>
                <a:schemeClr val="tx2">
                  <a:lumMod val="20000"/>
                  <a:lumOff val="80000"/>
                </a:schemeClr>
              </a:solidFill>
            </a:endParaRPr>
          </a:p>
          <a:p>
            <a:pPr marL="46037" indent="0" eaLnBrk="1" hangingPunct="1">
              <a:buFont typeface="Wingdings" pitchFamily="2" charset="2"/>
              <a:buNone/>
              <a:defRPr/>
            </a:pPr>
            <a:endParaRPr lang="en-GB" sz="1800" dirty="0">
              <a:solidFill>
                <a:schemeClr val="tx2">
                  <a:lumMod val="20000"/>
                  <a:lumOff val="80000"/>
                </a:schemeClr>
              </a:solidFill>
            </a:endParaRPr>
          </a:p>
          <a:p>
            <a:pPr marL="46037" indent="0" eaLnBrk="1" hangingPunct="1">
              <a:buFont typeface="Wingdings" pitchFamily="2" charset="2"/>
              <a:buNone/>
              <a:defRPr/>
            </a:pPr>
            <a:endParaRPr lang="en-GB" dirty="0">
              <a:solidFill>
                <a:schemeClr val="tx2">
                  <a:lumMod val="20000"/>
                  <a:lumOff val="80000"/>
                </a:schemeClr>
              </a:solidFill>
            </a:endParaRPr>
          </a:p>
          <a:p>
            <a:pPr>
              <a:defRPr/>
            </a:pPr>
            <a:endParaRPr lang="en-GB" dirty="0" smtClean="0"/>
          </a:p>
        </p:txBody>
      </p:sp>
      <p:sp>
        <p:nvSpPr>
          <p:cNvPr id="33797"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sp>
        <p:nvSpPr>
          <p:cNvPr id="3" name="TextBox 2"/>
          <p:cNvSpPr txBox="1"/>
          <p:nvPr/>
        </p:nvSpPr>
        <p:spPr>
          <a:xfrm>
            <a:off x="1468438" y="5000625"/>
            <a:ext cx="6605587" cy="1200150"/>
          </a:xfrm>
          <a:prstGeom prst="rect">
            <a:avLst/>
          </a:prstGeom>
          <a:noFill/>
        </p:spPr>
        <p:txBody>
          <a:bodyPr>
            <a:spAutoFit/>
          </a:bodyPr>
          <a:lstStyle/>
          <a:p>
            <a:pPr marL="46037">
              <a:defRPr/>
            </a:pPr>
            <a:r>
              <a:rPr lang="en-GB" sz="2400" dirty="0">
                <a:solidFill>
                  <a:schemeClr val="tx2">
                    <a:lumMod val="20000"/>
                    <a:lumOff val="80000"/>
                  </a:schemeClr>
                </a:solidFill>
                <a:hlinkClick r:id="rId3"/>
              </a:rPr>
              <a:t>http://lts.mvm.ed.ac.uk</a:t>
            </a:r>
            <a:r>
              <a:rPr lang="en-GB" sz="2400" dirty="0">
                <a:solidFill>
                  <a:schemeClr val="tx2">
                    <a:lumMod val="20000"/>
                    <a:lumOff val="80000"/>
                  </a:schemeClr>
                </a:solidFill>
                <a:hlinkClick r:id="rId3"/>
              </a:rPr>
              <a:t>/</a:t>
            </a:r>
            <a:r>
              <a:rPr lang="en-GB" sz="2400" dirty="0">
                <a:solidFill>
                  <a:schemeClr val="tx2">
                    <a:lumMod val="20000"/>
                    <a:lumOff val="80000"/>
                  </a:schemeClr>
                </a:solidFill>
              </a:rPr>
              <a:t> </a:t>
            </a:r>
            <a:endParaRPr lang="en-GB" sz="2400" dirty="0">
              <a:solidFill>
                <a:schemeClr val="tx2">
                  <a:lumMod val="20000"/>
                  <a:lumOff val="80000"/>
                </a:schemeClr>
              </a:solidFill>
            </a:endParaRPr>
          </a:p>
          <a:p>
            <a:pPr marL="46037">
              <a:defRPr/>
            </a:pPr>
            <a:r>
              <a:rPr lang="en-GB" sz="2400" dirty="0">
                <a:solidFill>
                  <a:schemeClr val="tx2">
                    <a:lumMod val="20000"/>
                    <a:lumOff val="80000"/>
                  </a:schemeClr>
                </a:solidFill>
                <a:hlinkClick r:id="rId4"/>
              </a:rPr>
              <a:t>http://www.hub.mvm.ed.ac.uk/camtasia</a:t>
            </a:r>
            <a:r>
              <a:rPr lang="en-GB" sz="2400">
                <a:solidFill>
                  <a:schemeClr val="tx2">
                    <a:lumMod val="20000"/>
                    <a:lumOff val="80000"/>
                  </a:schemeClr>
                </a:solidFill>
                <a:hlinkClick r:id="rId4"/>
              </a:rPr>
              <a:t>/</a:t>
            </a:r>
            <a:r>
              <a:rPr lang="en-GB" sz="2400">
                <a:solidFill>
                  <a:schemeClr val="tx2">
                    <a:lumMod val="20000"/>
                    <a:lumOff val="80000"/>
                  </a:schemeClr>
                </a:solidFill>
              </a:rPr>
              <a:t> </a:t>
            </a:r>
            <a:endParaRPr lang="en-GB" sz="2400" dirty="0">
              <a:solidFill>
                <a:schemeClr val="tx2">
                  <a:lumMod val="20000"/>
                  <a:lumOff val="80000"/>
                </a:schemeClr>
              </a:solidFill>
            </a:endParaRPr>
          </a:p>
          <a:p>
            <a:pPr>
              <a:defRPr/>
            </a:pP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701675" y="1316038"/>
            <a:ext cx="3571875" cy="622300"/>
          </a:xfrm>
        </p:spPr>
        <p:txBody>
          <a:bodyPr/>
          <a:lstStyle/>
          <a:p>
            <a:pPr>
              <a:defRPr/>
            </a:pPr>
            <a:r>
              <a:rPr lang="en-GB" dirty="0" smtClean="0"/>
              <a:t>Do It Yourself</a:t>
            </a:r>
            <a:endParaRPr lang="en-GB" dirty="0"/>
          </a:p>
        </p:txBody>
      </p:sp>
      <p:sp>
        <p:nvSpPr>
          <p:cNvPr id="35842" name="Title 1"/>
          <p:cNvSpPr>
            <a:spLocks noGrp="1"/>
          </p:cNvSpPr>
          <p:nvPr>
            <p:ph type="title"/>
          </p:nvPr>
        </p:nvSpPr>
        <p:spPr>
          <a:xfrm>
            <a:off x="700088" y="0"/>
            <a:ext cx="7315200" cy="1154113"/>
          </a:xfrm>
        </p:spPr>
        <p:txBody>
          <a:bodyPr/>
          <a:lstStyle/>
          <a:p>
            <a:pPr eaLnBrk="1" hangingPunct="1"/>
            <a:r>
              <a:rPr lang="en-GB" smtClean="0"/>
              <a:t>I want to be involved…</a:t>
            </a:r>
          </a:p>
        </p:txBody>
      </p:sp>
      <p:sp>
        <p:nvSpPr>
          <p:cNvPr id="35843" name="Content Placeholder 3"/>
          <p:cNvSpPr>
            <a:spLocks noGrp="1"/>
          </p:cNvSpPr>
          <p:nvPr>
            <p:ph sz="quarter" idx="14"/>
          </p:nvPr>
        </p:nvSpPr>
        <p:spPr>
          <a:xfrm>
            <a:off x="700088" y="2057400"/>
            <a:ext cx="3917950" cy="4216400"/>
          </a:xfrm>
        </p:spPr>
        <p:txBody>
          <a:bodyPr/>
          <a:lstStyle/>
          <a:p>
            <a:r>
              <a:rPr lang="en-GB" smtClean="0"/>
              <a:t>Some free software</a:t>
            </a:r>
          </a:p>
          <a:p>
            <a:pPr lvl="1"/>
            <a:r>
              <a:rPr lang="en-GB" smtClean="0"/>
              <a:t>Jing (limited use)</a:t>
            </a:r>
          </a:p>
          <a:p>
            <a:r>
              <a:rPr lang="en-GB" smtClean="0"/>
              <a:t>Trial software available</a:t>
            </a:r>
          </a:p>
          <a:p>
            <a:pPr lvl="1"/>
            <a:r>
              <a:rPr lang="en-GB" smtClean="0"/>
              <a:t>Camtasia</a:t>
            </a:r>
          </a:p>
          <a:p>
            <a:pPr lvl="1"/>
            <a:r>
              <a:rPr lang="en-GB" smtClean="0"/>
              <a:t>Articulate</a:t>
            </a:r>
          </a:p>
          <a:p>
            <a:r>
              <a:rPr lang="en-GB" smtClean="0"/>
              <a:t>Software you might already have</a:t>
            </a:r>
          </a:p>
          <a:p>
            <a:pPr lvl="1"/>
            <a:r>
              <a:rPr lang="en-GB" smtClean="0"/>
              <a:t>Apps for Smartphones</a:t>
            </a:r>
          </a:p>
          <a:p>
            <a:pPr lvl="1"/>
            <a:r>
              <a:rPr lang="en-GB" smtClean="0"/>
              <a:t>Garageband</a:t>
            </a:r>
          </a:p>
          <a:p>
            <a:endParaRPr lang="en-GB" smtClean="0"/>
          </a:p>
        </p:txBody>
      </p:sp>
      <p:sp>
        <p:nvSpPr>
          <p:cNvPr id="35844"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pic>
        <p:nvPicPr>
          <p:cNvPr id="35845" name="Picture 2" descr="C:\Users\rward1\Downloads\Laptop-256.png"/>
          <p:cNvPicPr>
            <a:picLocks noChangeAspect="1" noChangeArrowheads="1"/>
          </p:cNvPicPr>
          <p:nvPr/>
        </p:nvPicPr>
        <p:blipFill>
          <a:blip r:embed="rId3"/>
          <a:srcRect/>
          <a:stretch>
            <a:fillRect/>
          </a:stretch>
        </p:blipFill>
        <p:spPr bwMode="auto">
          <a:xfrm>
            <a:off x="5389563" y="1444625"/>
            <a:ext cx="2006600" cy="2006600"/>
          </a:xfrm>
          <a:prstGeom prst="rect">
            <a:avLst/>
          </a:prstGeom>
          <a:noFill/>
          <a:ln w="9525">
            <a:noFill/>
            <a:miter lim="800000"/>
            <a:headEnd/>
            <a:tailEnd/>
          </a:ln>
        </p:spPr>
      </p:pic>
      <p:pic>
        <p:nvPicPr>
          <p:cNvPr id="35846" name="Picture 3" descr="C:\Users\rward1\Downloads\Microphone-256.png"/>
          <p:cNvPicPr>
            <a:picLocks noChangeAspect="1" noChangeArrowheads="1"/>
          </p:cNvPicPr>
          <p:nvPr/>
        </p:nvPicPr>
        <p:blipFill>
          <a:blip r:embed="rId4"/>
          <a:srcRect/>
          <a:stretch>
            <a:fillRect/>
          </a:stretch>
        </p:blipFill>
        <p:spPr bwMode="auto">
          <a:xfrm>
            <a:off x="7602538" y="2733675"/>
            <a:ext cx="1606550" cy="1604963"/>
          </a:xfrm>
          <a:prstGeom prst="rect">
            <a:avLst/>
          </a:prstGeom>
          <a:noFill/>
          <a:ln w="9525">
            <a:noFill/>
            <a:miter lim="800000"/>
            <a:headEnd/>
            <a:tailEnd/>
          </a:ln>
        </p:spPr>
      </p:pic>
      <p:pic>
        <p:nvPicPr>
          <p:cNvPr id="1028" name="Picture 4" descr="C:\Users\rward1\Downloads\Audio-Headset-128.PNG"/>
          <p:cNvPicPr>
            <a:picLocks noChangeAspect="1" noChangeArrowheads="1"/>
          </p:cNvPicPr>
          <p:nvPr/>
        </p:nvPicPr>
        <p:blipFill>
          <a:blip r:embed="rId5">
            <a:extLst>
              <a:ext uri="{BEBA8EAE-BF5A-486C-A8C5-ECC9F3942E4B}"/>
              <a:ext uri="{28A0092B-C50C-407E-A947-70E740481C1C}"/>
            </a:extLst>
          </a:blip>
          <a:srcRect/>
          <a:stretch>
            <a:fillRect/>
          </a:stretch>
        </p:blipFill>
        <p:spPr bwMode="auto">
          <a:xfrm>
            <a:off x="7458093" y="1702508"/>
            <a:ext cx="1030964" cy="1030964"/>
          </a:xfrm>
          <a:prstGeom prst="rect">
            <a:avLst/>
          </a:prstGeom>
          <a:noFill/>
          <a:effectLst>
            <a:glow rad="50800">
              <a:schemeClr val="bg2">
                <a:lumMod val="75000"/>
                <a:lumOff val="25000"/>
                <a:alpha val="40000"/>
              </a:schemeClr>
            </a:glow>
          </a:effectLst>
          <a:extLst>
            <a:ext uri="{909E8E84-426E-40dd-AFC4-6F175D3DCCD1}"/>
          </a:extLst>
        </p:spPr>
      </p:pic>
      <p:pic>
        <p:nvPicPr>
          <p:cNvPr id="35848" name="Picture 5" descr="C:\Users\rward1\Downloads\kalarm-256.png"/>
          <p:cNvPicPr>
            <a:picLocks noChangeAspect="1" noChangeArrowheads="1"/>
          </p:cNvPicPr>
          <p:nvPr/>
        </p:nvPicPr>
        <p:blipFill>
          <a:blip r:embed="rId6"/>
          <a:srcRect/>
          <a:stretch>
            <a:fillRect/>
          </a:stretch>
        </p:blipFill>
        <p:spPr bwMode="auto">
          <a:xfrm>
            <a:off x="5589588" y="5005388"/>
            <a:ext cx="1130300" cy="1130300"/>
          </a:xfrm>
          <a:prstGeom prst="rect">
            <a:avLst/>
          </a:prstGeom>
          <a:noFill/>
          <a:ln w="9525">
            <a:noFill/>
            <a:miter lim="800000"/>
            <a:headEnd/>
            <a:tailEnd/>
          </a:ln>
        </p:spPr>
      </p:pic>
      <p:pic>
        <p:nvPicPr>
          <p:cNvPr id="35849" name="Picture 6" descr="C:\Users\rward1\Downloads\Coffee-128.png"/>
          <p:cNvPicPr>
            <a:picLocks noChangeAspect="1" noChangeArrowheads="1"/>
          </p:cNvPicPr>
          <p:nvPr/>
        </p:nvPicPr>
        <p:blipFill>
          <a:blip r:embed="rId7"/>
          <a:srcRect/>
          <a:stretch>
            <a:fillRect/>
          </a:stretch>
        </p:blipFill>
        <p:spPr bwMode="auto">
          <a:xfrm>
            <a:off x="6772275" y="4932363"/>
            <a:ext cx="14732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4532313" y="5108575"/>
            <a:ext cx="4611687" cy="1154113"/>
          </a:xfrm>
        </p:spPr>
        <p:txBody>
          <a:bodyPr/>
          <a:lstStyle/>
          <a:p>
            <a:pPr eaLnBrk="1" hangingPunct="1"/>
            <a:r>
              <a:rPr lang="en-GB" smtClean="0"/>
              <a:t>Give it a go….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p:txBody>
          <a:bodyPr/>
          <a:lstStyle/>
          <a:p>
            <a:pPr eaLnBrk="1" hangingPunct="1"/>
            <a:r>
              <a:rPr lang="en-GB" smtClean="0"/>
              <a:t>Links and Details</a:t>
            </a:r>
          </a:p>
        </p:txBody>
      </p:sp>
      <p:sp>
        <p:nvSpPr>
          <p:cNvPr id="38914" name="Content Placeholder 3"/>
          <p:cNvSpPr>
            <a:spLocks noGrp="1"/>
          </p:cNvSpPr>
          <p:nvPr>
            <p:ph idx="1"/>
          </p:nvPr>
        </p:nvSpPr>
        <p:spPr/>
        <p:txBody>
          <a:bodyPr/>
          <a:lstStyle/>
          <a:p>
            <a:pPr eaLnBrk="1" hangingPunct="1"/>
            <a:r>
              <a:rPr lang="en-GB" smtClean="0"/>
              <a:t>Ross Ward</a:t>
            </a:r>
          </a:p>
          <a:p>
            <a:pPr lvl="1" eaLnBrk="1" hangingPunct="1"/>
            <a:r>
              <a:rPr lang="en-GB" smtClean="0">
                <a:hlinkClick r:id="rId3"/>
              </a:rPr>
              <a:t>ross.ward@ed.ac.uk</a:t>
            </a:r>
            <a:endParaRPr lang="en-GB" smtClean="0"/>
          </a:p>
          <a:p>
            <a:pPr eaLnBrk="1" hangingPunct="1"/>
            <a:r>
              <a:rPr lang="en-GB" smtClean="0"/>
              <a:t>Rob Waller</a:t>
            </a:r>
          </a:p>
          <a:p>
            <a:pPr lvl="1" eaLnBrk="1" hangingPunct="1"/>
            <a:r>
              <a:rPr lang="en-GB" smtClean="0">
                <a:hlinkClick r:id="rId4"/>
              </a:rPr>
              <a:t>rob.waller@nhslothian.scot.nhs.uk</a:t>
            </a:r>
            <a:r>
              <a:rPr lang="en-GB" smtClean="0"/>
              <a:t> </a:t>
            </a:r>
          </a:p>
          <a:p>
            <a:pPr lvl="1" eaLnBrk="1" hangingPunct="1"/>
            <a:endParaRPr lang="en-GB" smtClean="0"/>
          </a:p>
          <a:p>
            <a:pPr eaLnBrk="1" hangingPunct="1"/>
            <a:r>
              <a:rPr lang="en-GB" smtClean="0"/>
              <a:t>Learning Technology Section</a:t>
            </a:r>
          </a:p>
          <a:p>
            <a:pPr lvl="1" eaLnBrk="1" hangingPunct="1"/>
            <a:r>
              <a:rPr lang="en-GB" smtClean="0">
                <a:hlinkClick r:id="rId5"/>
              </a:rPr>
              <a:t>http://www.lts.mvm.ed.ac.uk</a:t>
            </a:r>
            <a:endParaRPr lang="en-GB" smtClean="0"/>
          </a:p>
          <a:p>
            <a:pPr lvl="1" eaLnBrk="1" hangingPunct="1"/>
            <a:r>
              <a:rPr lang="en-GB" smtClean="0">
                <a:hlinkClick r:id="rId6"/>
              </a:rPr>
              <a:t>http://www.hub.mvm.ed.ac.uk/camtasia/</a:t>
            </a:r>
            <a:endParaRPr lang="en-GB" smtClean="0"/>
          </a:p>
          <a:p>
            <a:pPr lvl="1"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mtClean="0"/>
              <a:t>Rationale</a:t>
            </a:r>
          </a:p>
        </p:txBody>
      </p:sp>
      <p:sp>
        <p:nvSpPr>
          <p:cNvPr id="15362" name="Rectangle 4"/>
          <p:cNvSpPr>
            <a:spLocks noGrp="1"/>
          </p:cNvSpPr>
          <p:nvPr>
            <p:ph type="body" idx="4294967295"/>
          </p:nvPr>
        </p:nvSpPr>
        <p:spPr/>
        <p:txBody>
          <a:bodyPr/>
          <a:lstStyle/>
          <a:p>
            <a:pPr eaLnBrk="1" hangingPunct="1">
              <a:defRPr/>
            </a:pPr>
            <a:r>
              <a:rPr lang="en-GB" dirty="0" smtClean="0"/>
              <a:t>Flipped Classroom</a:t>
            </a:r>
          </a:p>
          <a:p>
            <a:pPr lvl="1" eaLnBrk="1" hangingPunct="1">
              <a:defRPr/>
            </a:pPr>
            <a:r>
              <a:rPr lang="en-GB" dirty="0" smtClean="0"/>
              <a:t>Keeping the expert for the deep learning</a:t>
            </a:r>
          </a:p>
          <a:p>
            <a:pPr eaLnBrk="1" hangingPunct="1">
              <a:defRPr/>
            </a:pPr>
            <a:r>
              <a:rPr lang="en-GB" dirty="0" smtClean="0"/>
              <a:t>Get the superficial learning out of the way first</a:t>
            </a:r>
          </a:p>
          <a:p>
            <a:pPr marL="661987" lvl="1" indent="-342900" eaLnBrk="1" hangingPunct="1">
              <a:buFont typeface="+mj-lt"/>
              <a:buAutoNum type="arabicPeriod"/>
              <a:defRPr/>
            </a:pPr>
            <a:r>
              <a:rPr lang="en-GB" dirty="0" smtClean="0"/>
              <a:t>Remember: discover, locate, search, observe, listen</a:t>
            </a:r>
          </a:p>
          <a:p>
            <a:pPr marL="661987" lvl="1" indent="-342900" eaLnBrk="1" hangingPunct="1">
              <a:buFont typeface="+mj-lt"/>
              <a:buAutoNum type="arabicPeriod"/>
              <a:defRPr/>
            </a:pPr>
            <a:r>
              <a:rPr lang="en-GB" dirty="0" smtClean="0"/>
              <a:t>Evaluate: judge, decide, recommend, annotate</a:t>
            </a:r>
          </a:p>
          <a:p>
            <a:pPr eaLnBrk="1" hangingPunct="1">
              <a:defRPr/>
            </a:pPr>
            <a:r>
              <a:rPr lang="en-GB" dirty="0" smtClean="0"/>
              <a:t>Pedagogy</a:t>
            </a:r>
          </a:p>
          <a:p>
            <a:pPr lvl="1" eaLnBrk="1" hangingPunct="1">
              <a:defRPr/>
            </a:pPr>
            <a:r>
              <a:rPr lang="en-GB" dirty="0" smtClean="0"/>
              <a:t>Distance Learning</a:t>
            </a:r>
          </a:p>
          <a:p>
            <a:pPr lvl="1" eaLnBrk="1" hangingPunct="1">
              <a:defRPr/>
            </a:pPr>
            <a:r>
              <a:rPr lang="en-GB" dirty="0" smtClean="0"/>
              <a:t>Revision</a:t>
            </a:r>
          </a:p>
          <a:p>
            <a:pPr lvl="1" eaLnBrk="1" hangingPunct="1">
              <a:defRPr/>
            </a:pPr>
            <a:r>
              <a:rPr lang="en-GB" dirty="0" smtClean="0"/>
              <a:t>Repetition </a:t>
            </a:r>
          </a:p>
        </p:txBody>
      </p:sp>
      <p:sp>
        <p:nvSpPr>
          <p:cNvPr id="15363" name="Text Box 5"/>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defTabSz="914400">
              <a:spcBef>
                <a:spcPct val="50000"/>
              </a:spcBef>
            </a:pPr>
            <a:r>
              <a:rPr lang="en-GB"/>
              <a:t>Rob</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Environments</a:t>
            </a:r>
          </a:p>
        </p:txBody>
      </p:sp>
      <p:graphicFrame>
        <p:nvGraphicFramePr>
          <p:cNvPr id="7" name="Content Placeholder 6"/>
          <p:cNvGraphicFramePr>
            <a:graphicFrameLocks noGrp="1"/>
          </p:cNvGraphicFramePr>
          <p:nvPr>
            <p:ph idx="1"/>
          </p:nvPr>
        </p:nvGraphicFramePr>
        <p:xfrm>
          <a:off x="914400" y="2416175"/>
          <a:ext cx="7315200" cy="2667000"/>
        </p:xfrm>
        <a:graphic>
          <a:graphicData uri="http://schemas.openxmlformats.org/drawingml/2006/table">
            <a:tbl>
              <a:tblPr firstRow="1" bandRow="1">
                <a:tableStyleId>{0E3FDE45-AF77-4B5C-9715-49D594BDF05E}</a:tableStyleId>
              </a:tblPr>
              <a:tblGrid>
                <a:gridCol w="3657600"/>
                <a:gridCol w="3657600"/>
              </a:tblGrid>
              <a:tr h="370840">
                <a:tc>
                  <a:txBody>
                    <a:bodyPr/>
                    <a:lstStyle/>
                    <a:p>
                      <a:r>
                        <a:rPr lang="en-US" b="0" dirty="0" smtClean="0"/>
                        <a:t>Clinical Environment</a:t>
                      </a:r>
                      <a:endParaRPr lang="en-US" b="0" dirty="0"/>
                    </a:p>
                  </a:txBody>
                  <a:tcPr/>
                </a:tc>
                <a:tc>
                  <a:txBody>
                    <a:bodyPr/>
                    <a:lstStyle/>
                    <a:p>
                      <a:r>
                        <a:rPr lang="en-US" b="0" dirty="0" smtClean="0"/>
                        <a:t>Bedside, Clinic, WPBA</a:t>
                      </a:r>
                      <a:endParaRPr lang="en-US" b="0" dirty="0"/>
                    </a:p>
                  </a:txBody>
                  <a:tcPr/>
                </a:tc>
              </a:tr>
              <a:tr h="370840">
                <a:tc>
                  <a:txBody>
                    <a:bodyPr/>
                    <a:lstStyle/>
                    <a:p>
                      <a:r>
                        <a:rPr lang="en-US" dirty="0" smtClean="0"/>
                        <a:t>Direct Teaching</a:t>
                      </a:r>
                      <a:endParaRPr lang="en-US" dirty="0"/>
                    </a:p>
                  </a:txBody>
                  <a:tcPr/>
                </a:tc>
                <a:tc>
                  <a:txBody>
                    <a:bodyPr/>
                    <a:lstStyle/>
                    <a:p>
                      <a:r>
                        <a:rPr lang="en-US" dirty="0" smtClean="0"/>
                        <a:t>Lecture, Small Group</a:t>
                      </a:r>
                      <a:endParaRPr lang="en-US" dirty="0"/>
                    </a:p>
                  </a:txBody>
                  <a:tcPr/>
                </a:tc>
              </a:tr>
              <a:tr h="370840">
                <a:tc>
                  <a:txBody>
                    <a:bodyPr/>
                    <a:lstStyle/>
                    <a:p>
                      <a:r>
                        <a:rPr lang="en-US" dirty="0" smtClean="0"/>
                        <a:t>Personal</a:t>
                      </a:r>
                      <a:r>
                        <a:rPr lang="en-US" baseline="0" dirty="0" smtClean="0"/>
                        <a:t> Study</a:t>
                      </a:r>
                      <a:endParaRPr lang="en-US" dirty="0"/>
                    </a:p>
                  </a:txBody>
                  <a:tcPr/>
                </a:tc>
                <a:tc>
                  <a:txBody>
                    <a:bodyPr/>
                    <a:lstStyle/>
                    <a:p>
                      <a:r>
                        <a:rPr lang="en-US" dirty="0" smtClean="0"/>
                        <a:t>PDP, Past papers</a:t>
                      </a:r>
                      <a:endParaRPr lang="en-US" dirty="0"/>
                    </a:p>
                  </a:txBody>
                  <a:tcPr/>
                </a:tc>
              </a:tr>
              <a:tr h="370840">
                <a:tc>
                  <a:txBody>
                    <a:bodyPr/>
                    <a:lstStyle/>
                    <a:p>
                      <a:r>
                        <a:rPr lang="en-US" dirty="0" smtClean="0"/>
                        <a:t>Online - </a:t>
                      </a:r>
                      <a:r>
                        <a:rPr lang="en-US" dirty="0" err="1" smtClean="0"/>
                        <a:t>unmoderated</a:t>
                      </a:r>
                      <a:endParaRPr lang="en-US" dirty="0"/>
                    </a:p>
                  </a:txBody>
                  <a:tcPr/>
                </a:tc>
                <a:tc>
                  <a:txBody>
                    <a:bodyPr/>
                    <a:lstStyle/>
                    <a:p>
                      <a:r>
                        <a:rPr lang="en-US" dirty="0" smtClean="0"/>
                        <a:t>Free</a:t>
                      </a:r>
                      <a:r>
                        <a:rPr lang="en-US" baseline="0" dirty="0" smtClean="0"/>
                        <a:t> text, +/- links, PowerPoint</a:t>
                      </a:r>
                    </a:p>
                    <a:p>
                      <a:r>
                        <a:rPr lang="en-US" b="1" dirty="0" smtClean="0">
                          <a:solidFill>
                            <a:srgbClr val="3366FF"/>
                          </a:solidFill>
                        </a:rPr>
                        <a:t>Recording</a:t>
                      </a:r>
                      <a:r>
                        <a:rPr lang="en-US" dirty="0" smtClean="0"/>
                        <a:t>, BMJ</a:t>
                      </a:r>
                      <a:r>
                        <a:rPr lang="en-US" baseline="0" dirty="0" smtClean="0"/>
                        <a:t> module</a:t>
                      </a:r>
                    </a:p>
                    <a:p>
                      <a:r>
                        <a:rPr lang="en-US" baseline="0" dirty="0" smtClean="0"/>
                        <a:t>Labyrinth Maze</a:t>
                      </a:r>
                      <a:endParaRPr lang="en-US" dirty="0"/>
                    </a:p>
                  </a:txBody>
                  <a:tcPr/>
                </a:tc>
              </a:tr>
              <a:tr h="370840">
                <a:tc>
                  <a:txBody>
                    <a:bodyPr/>
                    <a:lstStyle/>
                    <a:p>
                      <a:r>
                        <a:rPr lang="en-US" dirty="0" smtClean="0"/>
                        <a:t>Online - moderated</a:t>
                      </a:r>
                      <a:endParaRPr lang="en-US" dirty="0"/>
                    </a:p>
                  </a:txBody>
                  <a:tcPr/>
                </a:tc>
                <a:tc>
                  <a:txBody>
                    <a:bodyPr/>
                    <a:lstStyle/>
                    <a:p>
                      <a:r>
                        <a:rPr lang="en-US" dirty="0" smtClean="0"/>
                        <a:t>Forums, Live Chatter</a:t>
                      </a:r>
                    </a:p>
                    <a:p>
                      <a:r>
                        <a:rPr lang="en-US" dirty="0" smtClean="0"/>
                        <a:t>Group Blogs / Wikis</a:t>
                      </a:r>
                      <a:endParaRPr lang="en-US" dirty="0"/>
                    </a:p>
                  </a:txBody>
                  <a:tcPr/>
                </a:tc>
              </a:tr>
            </a:tbl>
          </a:graphicData>
        </a:graphic>
      </p:graphicFrame>
      <p:sp>
        <p:nvSpPr>
          <p:cNvPr id="16400" name="Text Box 5"/>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defTabSz="914400">
              <a:spcBef>
                <a:spcPct val="50000"/>
              </a:spcBef>
            </a:pPr>
            <a:r>
              <a:rPr lang="en-GB"/>
              <a:t>Rob</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1192213"/>
            <a:ext cx="7315200" cy="1154112"/>
          </a:xfrm>
        </p:spPr>
        <p:txBody>
          <a:bodyPr/>
          <a:lstStyle/>
          <a:p>
            <a:r>
              <a:rPr lang="en-US" smtClean="0"/>
              <a:t>The 5 stages of e-Moderation</a:t>
            </a:r>
          </a:p>
        </p:txBody>
      </p:sp>
      <p:pic>
        <p:nvPicPr>
          <p:cNvPr id="17410" name="Picture Placeholder 7"/>
          <p:cNvPicPr>
            <a:picLocks noGrp="1" noChangeAspect="1"/>
          </p:cNvPicPr>
          <p:nvPr>
            <p:ph sz="quarter" idx="13"/>
          </p:nvPr>
        </p:nvPicPr>
        <p:blipFill>
          <a:blip r:embed="rId2"/>
          <a:srcRect t="-12000" b="-12000"/>
          <a:stretch>
            <a:fillRect/>
          </a:stretch>
        </p:blipFill>
        <p:spPr>
          <a:xfrm>
            <a:off x="914400" y="2201863"/>
            <a:ext cx="3565525" cy="3876675"/>
          </a:xfrm>
        </p:spPr>
      </p:pic>
      <p:sp>
        <p:nvSpPr>
          <p:cNvPr id="17411" name="Content Placeholder 3"/>
          <p:cNvSpPr>
            <a:spLocks noGrp="1"/>
          </p:cNvSpPr>
          <p:nvPr>
            <p:ph sz="quarter" idx="14"/>
          </p:nvPr>
        </p:nvSpPr>
        <p:spPr>
          <a:xfrm>
            <a:off x="4681538" y="2460625"/>
            <a:ext cx="3567112" cy="3878263"/>
          </a:xfrm>
        </p:spPr>
        <p:txBody>
          <a:bodyPr/>
          <a:lstStyle/>
          <a:p>
            <a:r>
              <a:rPr lang="en-US" smtClean="0"/>
              <a:t>Access and Motivation</a:t>
            </a:r>
          </a:p>
          <a:p>
            <a:r>
              <a:rPr lang="en-US" smtClean="0"/>
              <a:t>Online Socialisation</a:t>
            </a:r>
          </a:p>
          <a:p>
            <a:r>
              <a:rPr lang="en-US" smtClean="0"/>
              <a:t>Information Exchange</a:t>
            </a:r>
          </a:p>
          <a:p>
            <a:r>
              <a:rPr lang="en-US" smtClean="0"/>
              <a:t>Knowledge Construction</a:t>
            </a:r>
          </a:p>
          <a:p>
            <a:r>
              <a:rPr lang="en-US" smtClean="0"/>
              <a:t>Learning Community</a:t>
            </a:r>
          </a:p>
          <a:p>
            <a:endParaRPr lang="en-US" smtClean="0"/>
          </a:p>
          <a:p>
            <a:r>
              <a:rPr lang="en-US" smtClean="0">
                <a:hlinkClick r:id="rId3"/>
              </a:rPr>
              <a:t>Learn More…</a:t>
            </a:r>
            <a:endParaRPr lang="en-US" smtClean="0"/>
          </a:p>
          <a:p>
            <a:pPr lvl="1"/>
            <a:r>
              <a:rPr lang="en-US" smtClean="0"/>
              <a:t>Gilly Salmon</a:t>
            </a:r>
          </a:p>
        </p:txBody>
      </p:sp>
      <p:sp>
        <p:nvSpPr>
          <p:cNvPr id="17412" name="Text Box 5"/>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defTabSz="914400">
              <a:spcBef>
                <a:spcPct val="50000"/>
              </a:spcBef>
            </a:pPr>
            <a:r>
              <a:rPr lang="en-GB"/>
              <a:t>Rob</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914400" y="1192213"/>
            <a:ext cx="7315200" cy="1154112"/>
          </a:xfrm>
        </p:spPr>
        <p:txBody>
          <a:bodyPr/>
          <a:lstStyle/>
          <a:p>
            <a:r>
              <a:rPr lang="en-US" smtClean="0"/>
              <a:t>Your experience so far</a:t>
            </a:r>
          </a:p>
        </p:txBody>
      </p:sp>
      <p:sp>
        <p:nvSpPr>
          <p:cNvPr id="18434" name="Content Placeholder 2"/>
          <p:cNvSpPr>
            <a:spLocks noGrp="1"/>
          </p:cNvSpPr>
          <p:nvPr>
            <p:ph sz="quarter" idx="13"/>
          </p:nvPr>
        </p:nvSpPr>
        <p:spPr>
          <a:xfrm>
            <a:off x="914400" y="2460625"/>
            <a:ext cx="3565525" cy="3876675"/>
          </a:xfrm>
        </p:spPr>
        <p:txBody>
          <a:bodyPr/>
          <a:lstStyle/>
          <a:p>
            <a:r>
              <a:rPr lang="en-US" smtClean="0"/>
              <a:t>Share your knowledge and experience of putting lectures on line in any form</a:t>
            </a:r>
          </a:p>
        </p:txBody>
      </p:sp>
      <p:sp>
        <p:nvSpPr>
          <p:cNvPr id="18435" name="Content Placeholder 3"/>
          <p:cNvSpPr>
            <a:spLocks noGrp="1"/>
          </p:cNvSpPr>
          <p:nvPr>
            <p:ph sz="quarter" idx="14"/>
          </p:nvPr>
        </p:nvSpPr>
        <p:spPr>
          <a:xfrm>
            <a:off x="4681538" y="2460625"/>
            <a:ext cx="3567112" cy="3878263"/>
          </a:xfrm>
        </p:spPr>
        <p:txBody>
          <a:bodyPr/>
          <a:lstStyle/>
          <a:p>
            <a:r>
              <a:rPr lang="en-US" smtClean="0">
                <a:solidFill>
                  <a:srgbClr val="3366FF"/>
                </a:solidFill>
              </a:rPr>
              <a:t>Written notes</a:t>
            </a:r>
          </a:p>
          <a:p>
            <a:r>
              <a:rPr lang="en-US" smtClean="0">
                <a:solidFill>
                  <a:srgbClr val="3366FF"/>
                </a:solidFill>
              </a:rPr>
              <a:t>PowerPoint</a:t>
            </a:r>
          </a:p>
          <a:p>
            <a:r>
              <a:rPr lang="en-US" smtClean="0">
                <a:solidFill>
                  <a:srgbClr val="3366FF"/>
                </a:solidFill>
              </a:rPr>
              <a:t>Recording </a:t>
            </a:r>
          </a:p>
          <a:p>
            <a:r>
              <a:rPr lang="en-US" smtClean="0">
                <a:solidFill>
                  <a:srgbClr val="3366FF"/>
                </a:solidFill>
              </a:rPr>
              <a:t>Videoing</a:t>
            </a:r>
          </a:p>
        </p:txBody>
      </p:sp>
      <p:sp>
        <p:nvSpPr>
          <p:cNvPr id="18436" name="Text Box 5"/>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defTabSz="914400">
              <a:spcBef>
                <a:spcPct val="50000"/>
              </a:spcBef>
            </a:pPr>
            <a:r>
              <a:rPr lang="en-GB"/>
              <a:t>Rob</a:t>
            </a:r>
            <a:endParaRPr lang="en-US"/>
          </a:p>
        </p:txBody>
      </p:sp>
      <p:sp>
        <p:nvSpPr>
          <p:cNvPr id="18437" name="TextBox 5"/>
          <p:cNvSpPr txBox="1">
            <a:spLocks noChangeArrowheads="1"/>
          </p:cNvSpPr>
          <p:nvPr/>
        </p:nvSpPr>
        <p:spPr bwMode="auto">
          <a:xfrm>
            <a:off x="1162050" y="5251450"/>
            <a:ext cx="2928938" cy="523875"/>
          </a:xfrm>
          <a:prstGeom prst="rect">
            <a:avLst/>
          </a:prstGeom>
          <a:noFill/>
          <a:ln w="9525">
            <a:noFill/>
            <a:miter lim="800000"/>
            <a:headEnd/>
            <a:tailEnd/>
          </a:ln>
        </p:spPr>
        <p:txBody>
          <a:bodyPr>
            <a:spAutoFit/>
          </a:bodyPr>
          <a:lstStyle/>
          <a:p>
            <a:r>
              <a:rPr lang="en-US" sz="2800"/>
              <a:t>Small Groups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914400" y="1192213"/>
            <a:ext cx="7315200" cy="1154112"/>
          </a:xfrm>
        </p:spPr>
        <p:txBody>
          <a:bodyPr/>
          <a:lstStyle/>
          <a:p>
            <a:pPr eaLnBrk="1" hangingPunct="1"/>
            <a:r>
              <a:rPr lang="en-GB" smtClean="0"/>
              <a:t>The good online lecture</a:t>
            </a:r>
          </a:p>
        </p:txBody>
      </p:sp>
      <p:sp>
        <p:nvSpPr>
          <p:cNvPr id="19458" name="Rectangle 5"/>
          <p:cNvSpPr>
            <a:spLocks noGrp="1"/>
          </p:cNvSpPr>
          <p:nvPr>
            <p:ph sz="quarter" idx="13"/>
          </p:nvPr>
        </p:nvSpPr>
        <p:spPr>
          <a:xfrm>
            <a:off x="914400" y="2460625"/>
            <a:ext cx="3565525" cy="3876675"/>
          </a:xfrm>
        </p:spPr>
        <p:txBody>
          <a:bodyPr/>
          <a:lstStyle/>
          <a:p>
            <a:pPr eaLnBrk="1" hangingPunct="1"/>
            <a:r>
              <a:rPr lang="en-GB" smtClean="0"/>
              <a:t>Draw a rough blueprint of your course</a:t>
            </a:r>
          </a:p>
          <a:p>
            <a:pPr eaLnBrk="1" hangingPunct="1"/>
            <a:r>
              <a:rPr lang="en-GB" smtClean="0"/>
              <a:t>What will work best in different learning environments?</a:t>
            </a:r>
          </a:p>
          <a:p>
            <a:pPr eaLnBrk="1" hangingPunct="1"/>
            <a:r>
              <a:rPr lang="en-GB" smtClean="0"/>
              <a:t>Have you got a lecture in mind?</a:t>
            </a:r>
          </a:p>
          <a:p>
            <a:pPr lvl="1" eaLnBrk="1" hangingPunct="1"/>
            <a:r>
              <a:rPr lang="en-GB" smtClean="0"/>
              <a:t>Brainstorm this…</a:t>
            </a:r>
            <a:endParaRPr lang="en-US" smtClean="0"/>
          </a:p>
        </p:txBody>
      </p:sp>
      <p:sp>
        <p:nvSpPr>
          <p:cNvPr id="19459"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Rob</a:t>
            </a:r>
            <a:endParaRPr lang="en-US"/>
          </a:p>
        </p:txBody>
      </p:sp>
      <p:sp>
        <p:nvSpPr>
          <p:cNvPr id="19460" name="TextBox 4"/>
          <p:cNvSpPr txBox="1">
            <a:spLocks noChangeArrowheads="1"/>
          </p:cNvSpPr>
          <p:nvPr/>
        </p:nvSpPr>
        <p:spPr bwMode="auto">
          <a:xfrm>
            <a:off x="1162050" y="5251450"/>
            <a:ext cx="2928938" cy="523875"/>
          </a:xfrm>
          <a:prstGeom prst="rect">
            <a:avLst/>
          </a:prstGeom>
          <a:noFill/>
          <a:ln w="9525">
            <a:noFill/>
            <a:miter lim="800000"/>
            <a:headEnd/>
            <a:tailEnd/>
          </a:ln>
        </p:spPr>
        <p:txBody>
          <a:bodyPr>
            <a:spAutoFit/>
          </a:bodyPr>
          <a:lstStyle/>
          <a:p>
            <a:r>
              <a:rPr lang="en-US" sz="2800"/>
              <a:t>Small Groups</a:t>
            </a:r>
          </a:p>
        </p:txBody>
      </p:sp>
      <p:graphicFrame>
        <p:nvGraphicFramePr>
          <p:cNvPr id="3" name="Table 2"/>
          <p:cNvGraphicFramePr>
            <a:graphicFrameLocks noGrp="1"/>
          </p:cNvGraphicFramePr>
          <p:nvPr/>
        </p:nvGraphicFramePr>
        <p:xfrm>
          <a:off x="5145088" y="2482850"/>
          <a:ext cx="2992437" cy="1854200"/>
        </p:xfrm>
        <a:graphic>
          <a:graphicData uri="http://schemas.openxmlformats.org/drawingml/2006/table">
            <a:tbl>
              <a:tblPr firstRow="1" bandRow="1">
                <a:tableStyleId>{0E3FDE45-AF77-4B5C-9715-49D594BDF05E}</a:tableStyleId>
              </a:tblPr>
              <a:tblGrid>
                <a:gridCol w="2992978"/>
              </a:tblGrid>
              <a:tr h="370840">
                <a:tc>
                  <a:txBody>
                    <a:bodyPr/>
                    <a:lstStyle/>
                    <a:p>
                      <a:r>
                        <a:rPr lang="en-US" b="0" dirty="0" smtClean="0"/>
                        <a:t>Clinical Environment</a:t>
                      </a:r>
                      <a:endParaRPr lang="en-US" b="0" dirty="0"/>
                    </a:p>
                  </a:txBody>
                  <a:tcPr/>
                </a:tc>
              </a:tr>
              <a:tr h="370840">
                <a:tc>
                  <a:txBody>
                    <a:bodyPr/>
                    <a:lstStyle/>
                    <a:p>
                      <a:r>
                        <a:rPr lang="en-US" dirty="0" smtClean="0"/>
                        <a:t>Direct Teaching</a:t>
                      </a:r>
                      <a:endParaRPr lang="en-US" dirty="0"/>
                    </a:p>
                  </a:txBody>
                  <a:tcPr/>
                </a:tc>
              </a:tr>
              <a:tr h="370840">
                <a:tc>
                  <a:txBody>
                    <a:bodyPr/>
                    <a:lstStyle/>
                    <a:p>
                      <a:r>
                        <a:rPr lang="en-US" dirty="0" smtClean="0"/>
                        <a:t>Personal</a:t>
                      </a:r>
                      <a:r>
                        <a:rPr lang="en-US" baseline="0" dirty="0" smtClean="0"/>
                        <a:t> Study</a:t>
                      </a:r>
                      <a:endParaRPr lang="en-US" dirty="0"/>
                    </a:p>
                  </a:txBody>
                  <a:tcPr/>
                </a:tc>
              </a:tr>
              <a:tr h="370840">
                <a:tc>
                  <a:txBody>
                    <a:bodyPr/>
                    <a:lstStyle/>
                    <a:p>
                      <a:r>
                        <a:rPr lang="en-US" dirty="0" smtClean="0">
                          <a:solidFill>
                            <a:srgbClr val="3366FF"/>
                          </a:solidFill>
                        </a:rPr>
                        <a:t>Online - </a:t>
                      </a:r>
                      <a:r>
                        <a:rPr lang="en-US" dirty="0" err="1" smtClean="0">
                          <a:solidFill>
                            <a:srgbClr val="3366FF"/>
                          </a:solidFill>
                        </a:rPr>
                        <a:t>unmoderated</a:t>
                      </a:r>
                      <a:endParaRPr lang="en-US" dirty="0">
                        <a:solidFill>
                          <a:srgbClr val="3366FF"/>
                        </a:solidFill>
                      </a:endParaRPr>
                    </a:p>
                  </a:txBody>
                  <a:tcPr/>
                </a:tc>
              </a:tr>
              <a:tr h="370840">
                <a:tc>
                  <a:txBody>
                    <a:bodyPr/>
                    <a:lstStyle/>
                    <a:p>
                      <a:r>
                        <a:rPr lang="en-US" dirty="0" smtClean="0"/>
                        <a:t>Online - moderated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958850" y="9525"/>
            <a:ext cx="7315200" cy="1154113"/>
          </a:xfrm>
        </p:spPr>
        <p:txBody>
          <a:bodyPr/>
          <a:lstStyle/>
          <a:p>
            <a:pPr eaLnBrk="1" hangingPunct="1"/>
            <a:r>
              <a:rPr lang="en-GB" sz="3600" smtClean="0"/>
              <a:t>What goes into an online lecture?</a:t>
            </a:r>
          </a:p>
        </p:txBody>
      </p:sp>
      <p:sp>
        <p:nvSpPr>
          <p:cNvPr id="20482"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pic>
        <p:nvPicPr>
          <p:cNvPr id="1029" name="Picture 5" descr="C:\Users\rward1\AppData\Local\Microsoft\Windows\Temporary Internet Files\Content.IE5\RCZUJJPB\MP900439365[1].jpg"/>
          <p:cNvPicPr>
            <a:picLocks noChangeAspect="1" noChangeArrowheads="1"/>
          </p:cNvPicPr>
          <p:nvPr/>
        </p:nvPicPr>
        <p:blipFill>
          <a:blip r:embed="rId3"/>
          <a:srcRect/>
          <a:stretch>
            <a:fillRect/>
          </a:stretch>
        </p:blipFill>
        <p:spPr bwMode="auto">
          <a:xfrm>
            <a:off x="273050" y="1674813"/>
            <a:ext cx="6400800" cy="4271962"/>
          </a:xfrm>
          <a:prstGeom prst="rect">
            <a:avLst/>
          </a:prstGeom>
          <a:noFill/>
          <a:effectLst>
            <a:outerShdw blurRad="50800" dist="38100" dir="2700000" algn="tl" rotWithShape="0">
              <a:schemeClr val="tx1">
                <a:lumMod val="85000"/>
                <a:alpha val="40000"/>
              </a:schemeClr>
            </a:outerShdw>
          </a:effectLst>
          <a:extLst>
            <a:ext uri="{909E8E84-426E-40dd-AFC4-6F175D3DCCD1}"/>
          </a:extLst>
        </p:spPr>
      </p:pic>
      <p:pic>
        <p:nvPicPr>
          <p:cNvPr id="1030" name="Picture 6" descr="\\mvmsan.mvm.ed.ac.uk\LTSShared\elearning\Projects\Resources\Icons\Misc\ppt.png"/>
          <p:cNvPicPr>
            <a:picLocks noChangeAspect="1" noChangeArrowheads="1"/>
          </p:cNvPicPr>
          <p:nvPr/>
        </p:nvPicPr>
        <p:blipFill>
          <a:blip r:embed="rId4"/>
          <a:srcRect/>
          <a:stretch>
            <a:fillRect/>
          </a:stretch>
        </p:blipFill>
        <p:spPr bwMode="auto">
          <a:xfrm>
            <a:off x="4117975" y="1362075"/>
            <a:ext cx="1797050" cy="1728788"/>
          </a:xfrm>
          <a:prstGeom prst="rect">
            <a:avLst/>
          </a:prstGeom>
          <a:noFill/>
          <a:ln w="9525">
            <a:noFill/>
            <a:miter lim="800000"/>
            <a:headEnd/>
            <a:tailEnd/>
          </a:ln>
        </p:spPr>
      </p:pic>
      <p:pic>
        <p:nvPicPr>
          <p:cNvPr id="1031" name="Picture 7" descr="C:\Users\rward1\AppData\Local\Microsoft\Windows\Temporary Internet Files\Content.IE5\2OM8H2I8\MP900430971[1].jpg"/>
          <p:cNvPicPr>
            <a:picLocks noChangeAspect="1" noChangeArrowheads="1"/>
          </p:cNvPicPr>
          <p:nvPr/>
        </p:nvPicPr>
        <p:blipFill>
          <a:blip r:embed="rId5"/>
          <a:srcRect/>
          <a:stretch>
            <a:fillRect/>
          </a:stretch>
        </p:blipFill>
        <p:spPr bwMode="auto">
          <a:xfrm>
            <a:off x="5829300" y="1154113"/>
            <a:ext cx="1446213" cy="2168525"/>
          </a:xfrm>
          <a:prstGeom prst="rect">
            <a:avLst/>
          </a:prstGeom>
          <a:noFill/>
          <a:ln w="9525">
            <a:noFill/>
            <a:miter lim="800000"/>
            <a:headEnd/>
            <a:tailEnd/>
          </a:ln>
        </p:spPr>
      </p:pic>
      <p:pic>
        <p:nvPicPr>
          <p:cNvPr id="1034" name="Picture 10"/>
          <p:cNvPicPr>
            <a:picLocks noChangeAspect="1" noChangeArrowheads="1"/>
          </p:cNvPicPr>
          <p:nvPr/>
        </p:nvPicPr>
        <p:blipFill>
          <a:blip r:embed="rId6"/>
          <a:srcRect/>
          <a:stretch>
            <a:fillRect/>
          </a:stretch>
        </p:blipFill>
        <p:spPr bwMode="auto">
          <a:xfrm>
            <a:off x="7432675" y="1362075"/>
            <a:ext cx="1282700" cy="1582738"/>
          </a:xfrm>
          <a:prstGeom prst="rect">
            <a:avLst/>
          </a:prstGeom>
          <a:noFill/>
          <a:ln w="9525">
            <a:noFill/>
            <a:miter lim="800000"/>
            <a:headEnd/>
            <a:tailEnd/>
          </a:ln>
        </p:spPr>
      </p:pic>
      <p:pic>
        <p:nvPicPr>
          <p:cNvPr id="1035" name="Picture 11" descr="C:\Users\rward1\AppData\Local\Microsoft\Windows\Temporary Internet Files\Content.IE5\2OM8H2I8\MP900439536[1].jpg"/>
          <p:cNvPicPr>
            <a:picLocks noChangeAspect="1" noChangeArrowheads="1"/>
          </p:cNvPicPr>
          <p:nvPr/>
        </p:nvPicPr>
        <p:blipFill>
          <a:blip r:embed="rId7"/>
          <a:srcRect/>
          <a:stretch>
            <a:fillRect/>
          </a:stretch>
        </p:blipFill>
        <p:spPr bwMode="auto">
          <a:xfrm>
            <a:off x="400050" y="3654425"/>
            <a:ext cx="3549650" cy="1909763"/>
          </a:xfrm>
          <a:prstGeom prst="rect">
            <a:avLst/>
          </a:prstGeom>
          <a:noFill/>
          <a:ln w="9525">
            <a:noFill/>
            <a:miter lim="800000"/>
            <a:headEnd/>
            <a:tailEnd/>
          </a:ln>
        </p:spPr>
      </p:pic>
      <p:sp>
        <p:nvSpPr>
          <p:cNvPr id="6" name="Right Arrow 5"/>
          <p:cNvSpPr/>
          <p:nvPr/>
        </p:nvSpPr>
        <p:spPr>
          <a:xfrm>
            <a:off x="4237038" y="4360863"/>
            <a:ext cx="914400" cy="60166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a:p>
        </p:txBody>
      </p:sp>
      <p:pic>
        <p:nvPicPr>
          <p:cNvPr id="1036" name="Picture 12" descr="C:\Users\rward1\AppData\Local\Microsoft\Windows\Temporary Internet Files\Content.IE5\2OM8H2I8\MC900432687[1].png"/>
          <p:cNvPicPr>
            <a:picLocks noChangeAspect="1" noChangeArrowheads="1"/>
          </p:cNvPicPr>
          <p:nvPr/>
        </p:nvPicPr>
        <p:blipFill>
          <a:blip r:embed="rId8"/>
          <a:srcRect/>
          <a:stretch>
            <a:fillRect/>
          </a:stretch>
        </p:blipFill>
        <p:spPr bwMode="auto">
          <a:xfrm>
            <a:off x="5451475" y="4068763"/>
            <a:ext cx="1182688" cy="1184275"/>
          </a:xfrm>
          <a:prstGeom prst="rect">
            <a:avLst/>
          </a:prstGeom>
          <a:noFill/>
          <a:ln w="9525">
            <a:noFill/>
            <a:miter lim="800000"/>
            <a:headEnd/>
            <a:tailEnd/>
          </a:ln>
        </p:spPr>
      </p:pic>
      <p:pic>
        <p:nvPicPr>
          <p:cNvPr id="1037" name="Picture 13" descr="C:\Users\rward1\AppData\Local\Microsoft\Windows\Temporary Internet Files\Content.IE5\RCZUJJPB\MP900439390[1].jpg"/>
          <p:cNvPicPr>
            <a:picLocks noChangeAspect="1" noChangeArrowheads="1"/>
          </p:cNvPicPr>
          <p:nvPr/>
        </p:nvPicPr>
        <p:blipFill>
          <a:blip r:embed="rId9"/>
          <a:srcRect/>
          <a:stretch>
            <a:fillRect/>
          </a:stretch>
        </p:blipFill>
        <p:spPr bwMode="auto">
          <a:xfrm>
            <a:off x="6878638" y="3514725"/>
            <a:ext cx="1806575" cy="1206500"/>
          </a:xfrm>
          <a:prstGeom prst="rect">
            <a:avLst/>
          </a:prstGeom>
          <a:noFill/>
          <a:ln w="9525">
            <a:noFill/>
            <a:miter lim="800000"/>
            <a:headEnd/>
            <a:tailEnd/>
          </a:ln>
        </p:spPr>
      </p:pic>
      <p:pic>
        <p:nvPicPr>
          <p:cNvPr id="1040" name="Picture 16" descr="http://walyou.com/img/hyperlink-pixel-art-needlepoint-canvas-yarn-2.jpg"/>
          <p:cNvPicPr>
            <a:picLocks noChangeAspect="1" noChangeArrowheads="1"/>
          </p:cNvPicPr>
          <p:nvPr/>
        </p:nvPicPr>
        <p:blipFill>
          <a:blip r:embed="rId10"/>
          <a:srcRect/>
          <a:stretch>
            <a:fillRect/>
          </a:stretch>
        </p:blipFill>
        <p:spPr bwMode="auto">
          <a:xfrm>
            <a:off x="6881813" y="4775200"/>
            <a:ext cx="1803400" cy="1350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9"/>
                                        </p:tgtEl>
                                        <p:attrNameLst>
                                          <p:attrName>style.opacity</p:attrName>
                                        </p:attrNameLst>
                                      </p:cBhvr>
                                      <p:to>
                                        <p:strVal val="0.25"/>
                                      </p:to>
                                    </p:set>
                                    <p:animEffect filter="image" prLst="opacity: 0.25">
                                      <p:cBhvr rctx="IE">
                                        <p:cTn id="7" dur="indefinite"/>
                                        <p:tgtEl>
                                          <p:spTgt spid="1029"/>
                                        </p:tgtEl>
                                      </p:cBhvr>
                                    </p:animEffect>
                                  </p:childTnLst>
                                </p:cTn>
                              </p:par>
                            </p:childTnLst>
                          </p:cTn>
                        </p:par>
                        <p:par>
                          <p:cTn id="8" fill="hold">
                            <p:stCondLst>
                              <p:cond delay="0"/>
                            </p:stCondLst>
                            <p:childTnLst>
                              <p:par>
                                <p:cTn id="9" presetID="10" presetClass="entr" presetSubtype="0" fill="hold" nodeType="afterEffect">
                                  <p:stCondLst>
                                    <p:cond delay="50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fade">
                                      <p:cBhvr>
                                        <p:cTn id="20" dur="9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5"/>
                                        </p:tgtEl>
                                        <p:attrNameLst>
                                          <p:attrName>style.visibility</p:attrName>
                                        </p:attrNameLst>
                                      </p:cBhvr>
                                      <p:to>
                                        <p:strVal val="visible"/>
                                      </p:to>
                                    </p:set>
                                    <p:animEffect transition="in" filter="fade">
                                      <p:cBhvr>
                                        <p:cTn id="25" dur="500"/>
                                        <p:tgtEl>
                                          <p:spTgt spid="10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500"/>
                                        <p:tgtEl>
                                          <p:spTgt spid="10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7"/>
                                        </p:tgtEl>
                                        <p:attrNameLst>
                                          <p:attrName>style.visibility</p:attrName>
                                        </p:attrNameLst>
                                      </p:cBhvr>
                                      <p:to>
                                        <p:strVal val="visible"/>
                                      </p:to>
                                    </p:set>
                                    <p:animEffect transition="in" filter="fade">
                                      <p:cBhvr>
                                        <p:cTn id="38" dur="500"/>
                                        <p:tgtEl>
                                          <p:spTgt spid="1037"/>
                                        </p:tgtEl>
                                      </p:cBhvr>
                                    </p:animEffect>
                                  </p:childTnLst>
                                </p:cTn>
                              </p:par>
                              <p:par>
                                <p:cTn id="39" presetID="10" presetClass="entr" presetSubtype="0" fill="hold" nodeType="withEffect">
                                  <p:stCondLst>
                                    <p:cond delay="0"/>
                                  </p:stCondLst>
                                  <p:childTnLst>
                                    <p:set>
                                      <p:cBhvr>
                                        <p:cTn id="40" dur="1" fill="hold">
                                          <p:stCondLst>
                                            <p:cond delay="0"/>
                                          </p:stCondLst>
                                        </p:cTn>
                                        <p:tgtEl>
                                          <p:spTgt spid="1040"/>
                                        </p:tgtEl>
                                        <p:attrNameLst>
                                          <p:attrName>style.visibility</p:attrName>
                                        </p:attrNameLst>
                                      </p:cBhvr>
                                      <p:to>
                                        <p:strVal val="visible"/>
                                      </p:to>
                                    </p:set>
                                    <p:animEffect transition="in" filter="fade">
                                      <p:cBhvr>
                                        <p:cTn id="41"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9538"/>
            <a:ext cx="7315200" cy="1154112"/>
          </a:xfrm>
        </p:spPr>
        <p:txBody>
          <a:bodyPr rtlCol="0">
            <a:normAutofit fontScale="90000"/>
          </a:bodyPr>
          <a:lstStyle/>
          <a:p>
            <a:pPr eaLnBrk="1" fontAlgn="auto" hangingPunct="1">
              <a:spcAft>
                <a:spcPts val="0"/>
              </a:spcAft>
              <a:defRPr/>
            </a:pPr>
            <a:r>
              <a:rPr lang="en-GB" dirty="0" smtClean="0"/>
              <a:t>What goes into an online lecture?</a:t>
            </a:r>
            <a:endParaRPr lang="en-GB" dirty="0"/>
          </a:p>
        </p:txBody>
      </p:sp>
      <p:sp>
        <p:nvSpPr>
          <p:cNvPr id="17410" name="Content Placeholder 2"/>
          <p:cNvSpPr>
            <a:spLocks noGrp="1"/>
          </p:cNvSpPr>
          <p:nvPr>
            <p:ph idx="1"/>
          </p:nvPr>
        </p:nvSpPr>
        <p:spPr>
          <a:xfrm>
            <a:off x="914400" y="1566863"/>
            <a:ext cx="7315200" cy="4581525"/>
          </a:xfrm>
        </p:spPr>
        <p:txBody>
          <a:bodyPr/>
          <a:lstStyle/>
          <a:p>
            <a:pPr marL="46037" indent="0" eaLnBrk="1" hangingPunct="1">
              <a:buFont typeface="Wingdings" pitchFamily="2" charset="2"/>
              <a:buNone/>
              <a:defRPr/>
            </a:pPr>
            <a:r>
              <a:rPr lang="en-GB" sz="2800" i="1" dirty="0" smtClean="0">
                <a:solidFill>
                  <a:schemeClr val="accent5">
                    <a:lumMod val="40000"/>
                    <a:lumOff val="60000"/>
                  </a:schemeClr>
                </a:solidFill>
              </a:rPr>
              <a:t>Some considerations</a:t>
            </a:r>
          </a:p>
          <a:p>
            <a:pPr marL="46037" indent="0" eaLnBrk="1" hangingPunct="1">
              <a:buFont typeface="Wingdings" pitchFamily="2" charset="2"/>
              <a:buNone/>
              <a:defRPr/>
            </a:pPr>
            <a:r>
              <a:rPr lang="en-GB" dirty="0" smtClean="0"/>
              <a:t>From our experience, here are some tips…</a:t>
            </a:r>
          </a:p>
          <a:p>
            <a:pPr marL="46037" indent="0" eaLnBrk="1" hangingPunct="1">
              <a:buFont typeface="Wingdings" pitchFamily="2" charset="2"/>
              <a:buNone/>
              <a:defRPr/>
            </a:pPr>
            <a:endParaRPr lang="en-GB" dirty="0"/>
          </a:p>
          <a:p>
            <a:pPr eaLnBrk="1" hangingPunct="1">
              <a:defRPr/>
            </a:pPr>
            <a:r>
              <a:rPr lang="en-GB" dirty="0" smtClean="0"/>
              <a:t>Online attention spans can be small</a:t>
            </a:r>
          </a:p>
          <a:p>
            <a:pPr lvl="1" eaLnBrk="1" hangingPunct="1">
              <a:defRPr/>
            </a:pPr>
            <a:r>
              <a:rPr lang="en-GB" dirty="0" smtClean="0"/>
              <a:t>Lots of other distractions</a:t>
            </a:r>
          </a:p>
          <a:p>
            <a:pPr lvl="1" eaLnBrk="1" hangingPunct="1">
              <a:defRPr/>
            </a:pPr>
            <a:r>
              <a:rPr lang="en-GB" dirty="0" smtClean="0"/>
              <a:t>Break-up long lectures</a:t>
            </a:r>
          </a:p>
          <a:p>
            <a:pPr eaLnBrk="1" hangingPunct="1">
              <a:defRPr/>
            </a:pPr>
            <a:r>
              <a:rPr lang="en-GB" dirty="0" smtClean="0"/>
              <a:t>Think about how the online experience will be different from face-to-face</a:t>
            </a:r>
          </a:p>
          <a:p>
            <a:pPr eaLnBrk="1" hangingPunct="1">
              <a:defRPr/>
            </a:pPr>
            <a:r>
              <a:rPr lang="en-GB" dirty="0" smtClean="0"/>
              <a:t>Script or No-Script</a:t>
            </a:r>
          </a:p>
          <a:p>
            <a:pPr eaLnBrk="1" hangingPunct="1">
              <a:defRPr/>
            </a:pPr>
            <a:r>
              <a:rPr lang="en-GB" dirty="0" smtClean="0"/>
              <a:t>Outcomes from the lecture</a:t>
            </a:r>
          </a:p>
          <a:p>
            <a:pPr eaLnBrk="1" hangingPunct="1">
              <a:defRPr/>
            </a:pPr>
            <a:r>
              <a:rPr lang="en-GB" dirty="0" smtClean="0"/>
              <a:t>Find time to create the materials</a:t>
            </a:r>
          </a:p>
          <a:p>
            <a:pPr lvl="1" eaLnBrk="1" hangingPunct="1">
              <a:defRPr/>
            </a:pPr>
            <a:r>
              <a:rPr lang="en-GB" dirty="0" smtClean="0"/>
              <a:t>A quiet place away from distractions</a:t>
            </a:r>
          </a:p>
          <a:p>
            <a:pPr eaLnBrk="1" hangingPunct="1">
              <a:defRPr/>
            </a:pPr>
            <a:endParaRPr lang="en-GB" dirty="0" smtClean="0"/>
          </a:p>
        </p:txBody>
      </p:sp>
      <p:sp>
        <p:nvSpPr>
          <p:cNvPr id="22531"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284413"/>
            <a:ext cx="3575050" cy="622300"/>
          </a:xfrm>
        </p:spPr>
        <p:txBody>
          <a:bodyPr/>
          <a:lstStyle/>
          <a:p>
            <a:pPr>
              <a:defRPr/>
            </a:pPr>
            <a:r>
              <a:rPr lang="en-GB" dirty="0" smtClean="0"/>
              <a:t>Pros</a:t>
            </a:r>
            <a:endParaRPr lang="en-GB" dirty="0"/>
          </a:p>
        </p:txBody>
      </p:sp>
      <p:sp>
        <p:nvSpPr>
          <p:cNvPr id="4" name="Text Placeholder 3"/>
          <p:cNvSpPr>
            <a:spLocks noGrp="1"/>
          </p:cNvSpPr>
          <p:nvPr>
            <p:ph type="body" sz="quarter" idx="3"/>
          </p:nvPr>
        </p:nvSpPr>
        <p:spPr>
          <a:xfrm>
            <a:off x="4683125" y="2284413"/>
            <a:ext cx="3571875" cy="622300"/>
          </a:xfrm>
        </p:spPr>
        <p:txBody>
          <a:bodyPr/>
          <a:lstStyle/>
          <a:p>
            <a:pPr>
              <a:defRPr/>
            </a:pPr>
            <a:r>
              <a:rPr lang="en-GB" dirty="0" smtClean="0"/>
              <a:t>Cons</a:t>
            </a:r>
            <a:endParaRPr lang="en-GB" dirty="0"/>
          </a:p>
        </p:txBody>
      </p:sp>
      <p:sp>
        <p:nvSpPr>
          <p:cNvPr id="24579" name="Title 1"/>
          <p:cNvSpPr>
            <a:spLocks noGrp="1"/>
          </p:cNvSpPr>
          <p:nvPr>
            <p:ph type="title"/>
          </p:nvPr>
        </p:nvSpPr>
        <p:spPr>
          <a:xfrm>
            <a:off x="914400" y="1209675"/>
            <a:ext cx="7315200" cy="1154113"/>
          </a:xfrm>
        </p:spPr>
        <p:txBody>
          <a:bodyPr/>
          <a:lstStyle/>
          <a:p>
            <a:pPr eaLnBrk="1" hangingPunct="1"/>
            <a:r>
              <a:rPr lang="en-GB" smtClean="0"/>
              <a:t>What are the benefits?</a:t>
            </a:r>
          </a:p>
        </p:txBody>
      </p:sp>
      <p:sp>
        <p:nvSpPr>
          <p:cNvPr id="24580" name="Content Placeholder 2"/>
          <p:cNvSpPr>
            <a:spLocks noGrp="1"/>
          </p:cNvSpPr>
          <p:nvPr>
            <p:ph sz="quarter" idx="13"/>
          </p:nvPr>
        </p:nvSpPr>
        <p:spPr>
          <a:xfrm>
            <a:off x="914400" y="3013075"/>
            <a:ext cx="3565525" cy="3079750"/>
          </a:xfrm>
        </p:spPr>
        <p:txBody>
          <a:bodyPr/>
          <a:lstStyle/>
          <a:p>
            <a:pPr eaLnBrk="1" hangingPunct="1"/>
            <a:r>
              <a:rPr lang="en-GB" smtClean="0"/>
              <a:t>Easy access</a:t>
            </a:r>
          </a:p>
          <a:p>
            <a:pPr eaLnBrk="1" hangingPunct="1"/>
            <a:r>
              <a:rPr lang="en-GB" smtClean="0"/>
              <a:t>Reviewable</a:t>
            </a:r>
          </a:p>
          <a:p>
            <a:pPr lvl="1" eaLnBrk="1" hangingPunct="1"/>
            <a:r>
              <a:rPr lang="en-GB" smtClean="0"/>
              <a:t>Pause &amp; Rewind</a:t>
            </a:r>
          </a:p>
          <a:p>
            <a:pPr eaLnBrk="1" hangingPunct="1"/>
            <a:r>
              <a:rPr lang="en-GB" smtClean="0"/>
              <a:t>Reusable</a:t>
            </a:r>
          </a:p>
          <a:p>
            <a:pPr eaLnBrk="1" hangingPunct="1"/>
            <a:endParaRPr lang="en-GB" smtClean="0"/>
          </a:p>
          <a:p>
            <a:pPr eaLnBrk="1" hangingPunct="1"/>
            <a:r>
              <a:rPr lang="en-GB" smtClean="0"/>
              <a:t>Flip the classroom</a:t>
            </a:r>
          </a:p>
        </p:txBody>
      </p:sp>
      <p:sp>
        <p:nvSpPr>
          <p:cNvPr id="24581" name="Content Placeholder 4"/>
          <p:cNvSpPr>
            <a:spLocks noGrp="1"/>
          </p:cNvSpPr>
          <p:nvPr>
            <p:ph sz="quarter" idx="14"/>
          </p:nvPr>
        </p:nvSpPr>
        <p:spPr>
          <a:xfrm>
            <a:off x="4681538" y="3013075"/>
            <a:ext cx="3567112" cy="3079750"/>
          </a:xfrm>
        </p:spPr>
        <p:txBody>
          <a:bodyPr/>
          <a:lstStyle/>
          <a:p>
            <a:r>
              <a:rPr lang="en-GB" smtClean="0"/>
              <a:t>Technological factors</a:t>
            </a:r>
          </a:p>
          <a:p>
            <a:r>
              <a:rPr lang="en-GB" smtClean="0"/>
              <a:t>Some additional effort to begin with</a:t>
            </a:r>
          </a:p>
          <a:p>
            <a:endParaRPr lang="en-GB" smtClean="0"/>
          </a:p>
        </p:txBody>
      </p:sp>
      <p:sp>
        <p:nvSpPr>
          <p:cNvPr id="24582" name="Text Box 4"/>
          <p:cNvSpPr txBox="1">
            <a:spLocks noChangeArrowheads="1"/>
          </p:cNvSpPr>
          <p:nvPr/>
        </p:nvSpPr>
        <p:spPr bwMode="auto">
          <a:xfrm>
            <a:off x="8074025" y="6308725"/>
            <a:ext cx="903288" cy="366713"/>
          </a:xfrm>
          <a:prstGeom prst="rect">
            <a:avLst/>
          </a:prstGeom>
          <a:noFill/>
          <a:ln w="9525">
            <a:noFill/>
            <a:miter lim="800000"/>
            <a:headEnd/>
            <a:tailEnd/>
          </a:ln>
        </p:spPr>
        <p:txBody>
          <a:bodyPr>
            <a:spAutoFit/>
          </a:bodyPr>
          <a:lstStyle/>
          <a:p>
            <a:pPr>
              <a:spcBef>
                <a:spcPct val="50000"/>
              </a:spcBef>
            </a:pPr>
            <a:r>
              <a:rPr lang="en-GB"/>
              <a:t>Ross</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ow to put lectures online&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The good online lecture&amp;quot;&quot;/&gt;&lt;property id=&quot;20307&quot; value=&quot;258&quot;/&gt;&lt;/object&gt;&lt;object type=&quot;3&quot; unique_id=&quot;10007&quot;&gt;&lt;property id=&quot;20148&quot; value=&quot;5&quot;/&gt;&lt;property id=&quot;20300&quot; value=&quot;Slide 4 - &amp;quot;What goes into an online lecture?&amp;quot;&quot;/&gt;&lt;property id=&quot;20307&quot; value=&quot;259&quot;/&gt;&lt;/object&gt;&lt;object type=&quot;3&quot; unique_id=&quot;10008&quot;&gt;&lt;property id=&quot;20148&quot; value=&quot;5&quot;/&gt;&lt;property id=&quot;20300&quot; value=&quot;Slide 7 - &amp;quot;Technologies that are available&amp;quot;&quot;/&gt;&lt;property id=&quot;20307&quot; value=&quot;260&quot;/&gt;&lt;/object&gt;&lt;object type=&quot;3&quot; unique_id=&quot;10009&quot;&gt;&lt;property id=&quot;20148&quot; value=&quot;5&quot;/&gt;&lt;property id=&quot;20300&quot; value=&quot;Slide 8 - &amp;quot;Some examples…&amp;quot;&quot;/&gt;&lt;property id=&quot;20307&quot; value=&quot;261&quot;/&gt;&lt;/object&gt;&lt;object type=&quot;3&quot; unique_id=&quot;10010&quot;&gt;&lt;property id=&quot;20148&quot; value=&quot;5&quot;/&gt;&lt;property id=&quot;20300&quot; value=&quot;Slide 9 - &amp;quot;How it’s done&amp;quot;&quot;/&gt;&lt;property id=&quot;20307&quot; value=&quot;262&quot;/&gt;&lt;/object&gt;&lt;object type=&quot;3&quot; unique_id=&quot;10011&quot;&gt;&lt;property id=&quot;20148&quot; value=&quot;5&quot;/&gt;&lt;property id=&quot;20300&quot; value=&quot;Slide 10 - &amp;quot;Getting your lectures seen&amp;quot;&quot;/&gt;&lt;property id=&quot;20307&quot; value=&quot;263&quot;/&gt;&lt;/object&gt;&lt;object type=&quot;3&quot; unique_id=&quot;10012&quot;&gt;&lt;property id=&quot;20148&quot; value=&quot;5&quot;/&gt;&lt;property id=&quot;20300&quot; value=&quot;Slide 11 - &amp;quot;I want to be involved…&amp;quot;&quot;/&gt;&lt;property id=&quot;20307&quot; value=&quot;264&quot;/&gt;&lt;/object&gt;&lt;object type=&quot;3&quot; unique_id=&quot;10013&quot;&gt;&lt;property id=&quot;20148&quot; value=&quot;5&quot;/&gt;&lt;property id=&quot;20300&quot; value=&quot;Slide 13 - &amp;quot;Give it a go….&amp;quot;&quot;/&gt;&lt;property id=&quot;20307&quot; value=&quot;265&quot;/&gt;&lt;/object&gt;&lt;object type=&quot;3&quot; unique_id=&quot;10014&quot;&gt;&lt;property id=&quot;20148&quot; value=&quot;5&quot;/&gt;&lt;property id=&quot;20300&quot; value=&quot;Slide 14 - &amp;quot;Links and Details&amp;quot;&quot;/&gt;&lt;property id=&quot;20307&quot; value=&quot;266&quot;/&gt;&lt;/object&gt;&lt;object type=&quot;3&quot; unique_id=&quot;10041&quot;&gt;&lt;property id=&quot;20148&quot; value=&quot;5&quot;/&gt;&lt;property id=&quot;20300&quot; value=&quot;Slide 5 - &amp;quot;What goes into an online lecture?&amp;quot;&quot;/&gt;&lt;property id=&quot;20307&quot; value=&quot;268&quot;/&gt;&lt;/object&gt;&lt;object type=&quot;3&quot; unique_id=&quot;10042&quot;&gt;&lt;property id=&quot;20148&quot; value=&quot;5&quot;/&gt;&lt;property id=&quot;20300&quot; value=&quot;Slide 6 - &amp;quot;What are the benefits?&amp;quot;&quot;/&gt;&lt;property id=&quot;20307&quot; value=&quot;267&quot;/&gt;&lt;/object&gt;&lt;object type=&quot;3&quot; unique_id=&quot;10418&quot;&gt;&lt;property id=&quot;20148&quot; value=&quot;5&quot;/&gt;&lt;property id=&quot;20300&quot; value=&quot;Slide 12 - &amp;quot;I want to be involved…&amp;quot;&quot;/&gt;&lt;property id=&quot;20307&quot; value=&quot;26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953</TotalTime>
  <Words>704</Words>
  <Application>Microsoft Macintosh PowerPoint</Application>
  <PresentationFormat>On-screen Show (4:3)</PresentationFormat>
  <Paragraphs>226</Paragraphs>
  <Slides>18</Slides>
  <Notes>9</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18</vt:i4>
      </vt:variant>
    </vt:vector>
  </HeadingPairs>
  <TitlesOfParts>
    <vt:vector size="23" baseType="lpstr">
      <vt:lpstr>Arial</vt:lpstr>
      <vt:lpstr>Wingdings</vt:lpstr>
      <vt:lpstr>Calibri</vt:lpstr>
      <vt:lpstr>Perspective</vt:lpstr>
      <vt:lpstr>Perspective</vt:lpstr>
      <vt:lpstr>How to put lectures online</vt:lpstr>
      <vt:lpstr>Rationale</vt:lpstr>
      <vt:lpstr>Learning Environments</vt:lpstr>
      <vt:lpstr>The 5 stages of e-Moderation</vt:lpstr>
      <vt:lpstr>Your experience so far</vt:lpstr>
      <vt:lpstr>The good online lecture</vt:lpstr>
      <vt:lpstr>What goes into an online lecture?</vt:lpstr>
      <vt:lpstr>What goes into an online lecture?</vt:lpstr>
      <vt:lpstr>What are the benefits?</vt:lpstr>
      <vt:lpstr>Technologies that are available</vt:lpstr>
      <vt:lpstr>Some examples…</vt:lpstr>
      <vt:lpstr>How it’s done</vt:lpstr>
      <vt:lpstr>Getting your lectures seen</vt:lpstr>
      <vt:lpstr>Slide 14</vt:lpstr>
      <vt:lpstr>I want to be involved…</vt:lpstr>
      <vt:lpstr>I want to be involved…</vt:lpstr>
      <vt:lpstr>Give it a go….</vt:lpstr>
      <vt:lpstr>Links and Details</vt:lpstr>
    </vt:vector>
  </TitlesOfParts>
  <Company>UoE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 Porta Nibh</dc:title>
  <dc:creator>Stewart Cromar</dc:creator>
  <cp:lastModifiedBy>rob.waller</cp:lastModifiedBy>
  <cp:revision>54</cp:revision>
  <dcterms:created xsi:type="dcterms:W3CDTF">2011-06-23T13:10:31Z</dcterms:created>
  <dcterms:modified xsi:type="dcterms:W3CDTF">2012-11-07T09:33:45Z</dcterms:modified>
</cp:coreProperties>
</file>